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29"/>
  </p:notesMasterIdLst>
  <p:handoutMasterIdLst>
    <p:handoutMasterId r:id="rId30"/>
  </p:handoutMasterIdLst>
  <p:sldIdLst>
    <p:sldId id="373" r:id="rId3"/>
    <p:sldId id="374" r:id="rId4"/>
    <p:sldId id="352" r:id="rId5"/>
    <p:sldId id="375" r:id="rId6"/>
    <p:sldId id="471" r:id="rId7"/>
    <p:sldId id="377" r:id="rId8"/>
    <p:sldId id="473" r:id="rId9"/>
    <p:sldId id="474" r:id="rId10"/>
    <p:sldId id="476" r:id="rId11"/>
    <p:sldId id="478" r:id="rId12"/>
    <p:sldId id="479" r:id="rId13"/>
    <p:sldId id="477" r:id="rId14"/>
    <p:sldId id="482" r:id="rId15"/>
    <p:sldId id="483" r:id="rId16"/>
    <p:sldId id="484" r:id="rId17"/>
    <p:sldId id="485" r:id="rId18"/>
    <p:sldId id="487" r:id="rId19"/>
    <p:sldId id="489" r:id="rId20"/>
    <p:sldId id="490" r:id="rId21"/>
    <p:sldId id="376" r:id="rId22"/>
    <p:sldId id="459" r:id="rId23"/>
    <p:sldId id="491" r:id="rId24"/>
    <p:sldId id="492" r:id="rId25"/>
    <p:sldId id="464" r:id="rId26"/>
    <p:sldId id="466" r:id="rId27"/>
    <p:sldId id="46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2E146EF8-6892-490F-977A-623ADFCB7A9B}">
          <p14:sldIdLst>
            <p14:sldId id="373"/>
            <p14:sldId id="374"/>
            <p14:sldId id="352"/>
          </p14:sldIdLst>
        </p14:section>
        <p14:section name="P1" id="{73104F0A-649C-4B79-86DB-03D29877DB62}">
          <p14:sldIdLst>
            <p14:sldId id="375"/>
            <p14:sldId id="471"/>
          </p14:sldIdLst>
        </p14:section>
        <p14:section name="P2" id="{41568BF6-148A-47C6-8090-581F0E2E74B9}">
          <p14:sldIdLst>
            <p14:sldId id="377"/>
            <p14:sldId id="473"/>
            <p14:sldId id="474"/>
            <p14:sldId id="476"/>
            <p14:sldId id="478"/>
            <p14:sldId id="479"/>
            <p14:sldId id="477"/>
            <p14:sldId id="482"/>
            <p14:sldId id="483"/>
            <p14:sldId id="484"/>
            <p14:sldId id="485"/>
            <p14:sldId id="487"/>
            <p14:sldId id="489"/>
            <p14:sldId id="490"/>
          </p14:sldIdLst>
        </p14:section>
        <p14:section name="P3" id="{379CD812-EED4-48F5-B05F-F3152C3BE330}">
          <p14:sldIdLst>
            <p14:sldId id="376"/>
            <p14:sldId id="459"/>
            <p14:sldId id="491"/>
            <p14:sldId id="492"/>
            <p14:sldId id="464"/>
          </p14:sldIdLst>
        </p14:section>
        <p14:section name="END" id="{08A09ADC-3D71-4A3E-A16D-4FA163C52A8E}">
          <p14:sldIdLst>
            <p14:sldId id="466"/>
            <p14:sldId id="465"/>
          </p14:sldIdLst>
        </p14:section>
      </p14:sectionLst>
    </p:ext>
    <p:ext uri="{EFAFB233-063F-42B5-8137-9DF3F51BA10A}">
      <p15:sldGuideLst xmlns:p15="http://schemas.microsoft.com/office/powerpoint/2012/main">
        <p15:guide id="1" orient="horz" pos="213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C00000"/>
    <a:srgbClr val="EA0E1E"/>
    <a:srgbClr val="DB1D04"/>
    <a:srgbClr val="EC2B06"/>
    <a:srgbClr val="B5270B"/>
    <a:srgbClr val="C60000"/>
    <a:srgbClr val="D0121E"/>
    <a:srgbClr val="B80000"/>
    <a:srgbClr val="C1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6314" autoAdjust="0"/>
  </p:normalViewPr>
  <p:slideViewPr>
    <p:cSldViewPr snapToGrid="0">
      <p:cViewPr varScale="1">
        <p:scale>
          <a:sx n="74" d="100"/>
          <a:sy n="74" d="100"/>
        </p:scale>
        <p:origin x="354" y="27"/>
      </p:cViewPr>
      <p:guideLst>
        <p:guide orient="horz" pos="2131"/>
        <p:guide pos="3840"/>
      </p:guideLst>
    </p:cSldViewPr>
  </p:slideViewPr>
  <p:notesTextViewPr>
    <p:cViewPr>
      <p:scale>
        <a:sx n="1" d="1"/>
        <a:sy n="1" d="1"/>
      </p:scale>
      <p:origin x="0" y="0"/>
    </p:cViewPr>
  </p:notesTextViewPr>
  <p:notesViewPr>
    <p:cSldViewPr snapToGrid="0">
      <p:cViewPr varScale="1">
        <p:scale>
          <a:sx n="78" d="100"/>
          <a:sy n="78" d="100"/>
        </p:scale>
        <p:origin x="310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CN" dirty="0"/>
              <a:t>历年高考人数（</a:t>
            </a:r>
            <a:r>
              <a:rPr lang="zh-CN" altLang="en-US" dirty="0"/>
              <a:t>单位：</a:t>
            </a:r>
            <a:r>
              <a:rPr lang="zh-CN" dirty="0"/>
              <a:t>万）</a:t>
            </a:r>
          </a:p>
        </c:rich>
      </c:tx>
      <c:overlay val="0"/>
      <c:spPr>
        <a:noFill/>
        <a:ln>
          <a:noFill/>
        </a:ln>
        <a:effectLst/>
      </c:spPr>
      <c:txPr>
        <a:bodyPr rot="0" spcFirstLastPara="1" vertOverflow="ellipsis" vert="horz" wrap="square" anchor="ctr" anchorCtr="1"/>
        <a:lstStyle/>
        <a:p>
          <a:pPr>
            <a:defRPr lang="zh-CN"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manualLayout>
          <c:layoutTarget val="inner"/>
          <c:xMode val="edge"/>
          <c:yMode val="edge"/>
          <c:x val="4.0382808722764597E-2"/>
          <c:y val="0.105061842933729"/>
          <c:w val="0.93661452616038099"/>
          <c:h val="0.778759216462941"/>
        </c:manualLayout>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lt1">
                        <a:lumMod val="8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Sheet1!$A$2:$A$46</c:f>
              <c:numCache>
                <c:formatCode>General</c:formatCode>
                <c:ptCount val="45"/>
                <c:pt idx="0">
                  <c:v>1977</c:v>
                </c:pt>
                <c:pt idx="1">
                  <c:v>1978</c:v>
                </c:pt>
                <c:pt idx="2">
                  <c:v>1979</c:v>
                </c:pt>
                <c:pt idx="3">
                  <c:v>1980</c:v>
                </c:pt>
                <c:pt idx="4">
                  <c:v>1981</c:v>
                </c:pt>
                <c:pt idx="5">
                  <c:v>1982</c:v>
                </c:pt>
                <c:pt idx="6">
                  <c:v>1983</c:v>
                </c:pt>
                <c:pt idx="7">
                  <c:v>1984</c:v>
                </c:pt>
                <c:pt idx="8">
                  <c:v>1985</c:v>
                </c:pt>
                <c:pt idx="9">
                  <c:v>1986</c:v>
                </c:pt>
                <c:pt idx="10">
                  <c:v>1987</c:v>
                </c:pt>
                <c:pt idx="11">
                  <c:v>1988</c:v>
                </c:pt>
                <c:pt idx="12">
                  <c:v>1989</c:v>
                </c:pt>
                <c:pt idx="13">
                  <c:v>1990</c:v>
                </c:pt>
                <c:pt idx="14">
                  <c:v>1991</c:v>
                </c:pt>
                <c:pt idx="15">
                  <c:v>1992</c:v>
                </c:pt>
                <c:pt idx="16">
                  <c:v>1993</c:v>
                </c:pt>
                <c:pt idx="17">
                  <c:v>1994</c:v>
                </c:pt>
                <c:pt idx="18">
                  <c:v>1995</c:v>
                </c:pt>
                <c:pt idx="19">
                  <c:v>1996</c:v>
                </c:pt>
                <c:pt idx="20">
                  <c:v>1997</c:v>
                </c:pt>
                <c:pt idx="21">
                  <c:v>1998</c:v>
                </c:pt>
                <c:pt idx="22">
                  <c:v>1999</c:v>
                </c:pt>
                <c:pt idx="23">
                  <c:v>2000</c:v>
                </c:pt>
                <c:pt idx="24">
                  <c:v>2001</c:v>
                </c:pt>
                <c:pt idx="25">
                  <c:v>2002</c:v>
                </c:pt>
                <c:pt idx="26">
                  <c:v>2003</c:v>
                </c:pt>
                <c:pt idx="27">
                  <c:v>2004</c:v>
                </c:pt>
                <c:pt idx="28">
                  <c:v>2005</c:v>
                </c:pt>
                <c:pt idx="29">
                  <c:v>2006</c:v>
                </c:pt>
                <c:pt idx="30">
                  <c:v>2007</c:v>
                </c:pt>
                <c:pt idx="31">
                  <c:v>2008</c:v>
                </c:pt>
                <c:pt idx="32">
                  <c:v>2009</c:v>
                </c:pt>
                <c:pt idx="33">
                  <c:v>2010</c:v>
                </c:pt>
                <c:pt idx="34">
                  <c:v>2011</c:v>
                </c:pt>
                <c:pt idx="35">
                  <c:v>2012</c:v>
                </c:pt>
                <c:pt idx="36">
                  <c:v>2013</c:v>
                </c:pt>
                <c:pt idx="37">
                  <c:v>2014</c:v>
                </c:pt>
                <c:pt idx="38">
                  <c:v>2015</c:v>
                </c:pt>
                <c:pt idx="39">
                  <c:v>2016</c:v>
                </c:pt>
                <c:pt idx="40">
                  <c:v>2017</c:v>
                </c:pt>
                <c:pt idx="41">
                  <c:v>2018</c:v>
                </c:pt>
                <c:pt idx="42">
                  <c:v>2019</c:v>
                </c:pt>
                <c:pt idx="43">
                  <c:v>2020</c:v>
                </c:pt>
                <c:pt idx="44">
                  <c:v>2021</c:v>
                </c:pt>
              </c:numCache>
            </c:numRef>
          </c:cat>
          <c:val>
            <c:numRef>
              <c:f>Sheet1!$B$2:$B$46</c:f>
              <c:numCache>
                <c:formatCode>General</c:formatCode>
                <c:ptCount val="45"/>
                <c:pt idx="0">
                  <c:v>570</c:v>
                </c:pt>
                <c:pt idx="1">
                  <c:v>610</c:v>
                </c:pt>
                <c:pt idx="2">
                  <c:v>468</c:v>
                </c:pt>
                <c:pt idx="3">
                  <c:v>333</c:v>
                </c:pt>
                <c:pt idx="4">
                  <c:v>259</c:v>
                </c:pt>
                <c:pt idx="5">
                  <c:v>187</c:v>
                </c:pt>
                <c:pt idx="6">
                  <c:v>167</c:v>
                </c:pt>
                <c:pt idx="7">
                  <c:v>164</c:v>
                </c:pt>
                <c:pt idx="8">
                  <c:v>176</c:v>
                </c:pt>
                <c:pt idx="9">
                  <c:v>191</c:v>
                </c:pt>
                <c:pt idx="10">
                  <c:v>228</c:v>
                </c:pt>
                <c:pt idx="11">
                  <c:v>272</c:v>
                </c:pt>
                <c:pt idx="12">
                  <c:v>266</c:v>
                </c:pt>
                <c:pt idx="13">
                  <c:v>283</c:v>
                </c:pt>
                <c:pt idx="14">
                  <c:v>296</c:v>
                </c:pt>
                <c:pt idx="15">
                  <c:v>303</c:v>
                </c:pt>
                <c:pt idx="16">
                  <c:v>286</c:v>
                </c:pt>
                <c:pt idx="17">
                  <c:v>251</c:v>
                </c:pt>
                <c:pt idx="18">
                  <c:v>253</c:v>
                </c:pt>
                <c:pt idx="19">
                  <c:v>241</c:v>
                </c:pt>
                <c:pt idx="20">
                  <c:v>278</c:v>
                </c:pt>
                <c:pt idx="21">
                  <c:v>320</c:v>
                </c:pt>
                <c:pt idx="22">
                  <c:v>288</c:v>
                </c:pt>
                <c:pt idx="23">
                  <c:v>375</c:v>
                </c:pt>
                <c:pt idx="24">
                  <c:v>454</c:v>
                </c:pt>
                <c:pt idx="25">
                  <c:v>510</c:v>
                </c:pt>
                <c:pt idx="26">
                  <c:v>613</c:v>
                </c:pt>
                <c:pt idx="27">
                  <c:v>729</c:v>
                </c:pt>
                <c:pt idx="28">
                  <c:v>877</c:v>
                </c:pt>
                <c:pt idx="29">
                  <c:v>950</c:v>
                </c:pt>
                <c:pt idx="30">
                  <c:v>1010</c:v>
                </c:pt>
                <c:pt idx="31">
                  <c:v>1050</c:v>
                </c:pt>
                <c:pt idx="32">
                  <c:v>1020</c:v>
                </c:pt>
                <c:pt idx="33">
                  <c:v>946</c:v>
                </c:pt>
                <c:pt idx="34">
                  <c:v>933</c:v>
                </c:pt>
                <c:pt idx="35">
                  <c:v>915</c:v>
                </c:pt>
                <c:pt idx="36">
                  <c:v>912</c:v>
                </c:pt>
                <c:pt idx="37">
                  <c:v>939</c:v>
                </c:pt>
                <c:pt idx="38">
                  <c:v>942</c:v>
                </c:pt>
                <c:pt idx="39">
                  <c:v>940</c:v>
                </c:pt>
                <c:pt idx="40">
                  <c:v>940</c:v>
                </c:pt>
                <c:pt idx="41">
                  <c:v>975</c:v>
                </c:pt>
                <c:pt idx="42">
                  <c:v>1031</c:v>
                </c:pt>
                <c:pt idx="43">
                  <c:v>1071</c:v>
                </c:pt>
                <c:pt idx="44">
                  <c:v>1078</c:v>
                </c:pt>
              </c:numCache>
            </c:numRef>
          </c:val>
          <c:extLst>
            <c:ext xmlns:c16="http://schemas.microsoft.com/office/drawing/2014/chart" uri="{C3380CC4-5D6E-409C-BE32-E72D297353CC}">
              <c16:uniqueId val="{00000000-2D6A-49BB-9122-5D3854738D00}"/>
            </c:ext>
          </c:extLst>
        </c:ser>
        <c:dLbls>
          <c:showLegendKey val="0"/>
          <c:showVal val="1"/>
          <c:showCatName val="0"/>
          <c:showSerName val="0"/>
          <c:showPercent val="0"/>
          <c:showBubbleSize val="0"/>
        </c:dLbls>
        <c:gapWidth val="100"/>
        <c:overlap val="-24"/>
        <c:axId val="630509903"/>
        <c:axId val="1043966735"/>
      </c:barChart>
      <c:catAx>
        <c:axId val="63050990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zh-CN" sz="900" b="0" i="0" u="none" strike="noStrike" kern="1200" baseline="0">
                <a:solidFill>
                  <a:schemeClr val="lt1">
                    <a:lumMod val="85000"/>
                  </a:schemeClr>
                </a:solidFill>
                <a:latin typeface="+mn-lt"/>
                <a:ea typeface="+mn-ea"/>
                <a:cs typeface="+mn-cs"/>
              </a:defRPr>
            </a:pPr>
            <a:endParaRPr lang="zh-CN"/>
          </a:p>
        </c:txPr>
        <c:crossAx val="1043966735"/>
        <c:crosses val="autoZero"/>
        <c:auto val="1"/>
        <c:lblAlgn val="ctr"/>
        <c:lblOffset val="100"/>
        <c:noMultiLvlLbl val="0"/>
      </c:catAx>
      <c:valAx>
        <c:axId val="104396673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lt1">
                    <a:lumMod val="85000"/>
                  </a:schemeClr>
                </a:solidFill>
                <a:latin typeface="+mn-lt"/>
                <a:ea typeface="+mn-ea"/>
                <a:cs typeface="+mn-cs"/>
              </a:defRPr>
            </a:pPr>
            <a:endParaRPr lang="zh-CN"/>
          </a:p>
        </c:txPr>
        <c:crossAx val="63050990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E2A048-39ED-44D5-9EBE-FB409BDD64C9}" type="datetimeFigureOut">
              <a:rPr lang="zh-CN" altLang="en-US" smtClean="0"/>
              <a:t>2022/4/24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8BA2A6-4866-4805-8530-FC2BDA96AC36}"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FC243-3E68-4BFF-A505-ADDF9D7195A4}" type="datetimeFigureOut">
              <a:rPr lang="zh-CN" altLang="en-US" smtClean="0"/>
              <a:t>2022/4/24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7D84A-3049-44F6-8517-64F0971FDD2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473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04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1980381" y="221047"/>
            <a:ext cx="4734232" cy="523220"/>
          </a:xfrm>
          <a:prstGeom prst="rect">
            <a:avLst/>
          </a:prstGeom>
        </p:spPr>
        <p:txBody>
          <a:bodyPr wrap="square">
            <a:spAutoFit/>
          </a:bodyPr>
          <a:lstStyle/>
          <a:p>
            <a:pPr defTabSz="410845" hangingPunct="0"/>
            <a:r>
              <a:rPr lang="zh-CN" altLang="en-US" sz="2800" kern="0" dirty="0">
                <a:solidFill>
                  <a:schemeClr val="bg1"/>
                </a:solidFill>
                <a:latin typeface="inpin heiti" charset="-122"/>
                <a:ea typeface="inpin heiti" charset="-122"/>
                <a:cs typeface="inpin heiti" charset="-122"/>
                <a:sym typeface="Helvetica Light"/>
              </a:rPr>
              <a:t>人民要有信仰  国家才有力量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2022/4/24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2022/4/24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Freeform 29"/>
          <p:cNvSpPr/>
          <p:nvPr userDrawn="1"/>
        </p:nvSpPr>
        <p:spPr bwMode="auto">
          <a:xfrm>
            <a:off x="399435" y="92326"/>
            <a:ext cx="685800" cy="609600"/>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任意多边形 7"/>
          <p:cNvSpPr/>
          <p:nvPr userDrawn="1"/>
        </p:nvSpPr>
        <p:spPr>
          <a:xfrm>
            <a:off x="-19667" y="56535"/>
            <a:ext cx="12192001" cy="749300"/>
          </a:xfrm>
          <a:custGeom>
            <a:avLst/>
            <a:gdLst>
              <a:gd name="connsiteX0" fmla="*/ 1694069 w 12192001"/>
              <a:gd name="connsiteY0" fmla="*/ 0 h 918367"/>
              <a:gd name="connsiteX1" fmla="*/ 4128656 w 12192001"/>
              <a:gd name="connsiteY1" fmla="*/ 0 h 918367"/>
              <a:gd name="connsiteX2" fmla="*/ 4822166 w 12192001"/>
              <a:gd name="connsiteY2" fmla="*/ 0 h 918367"/>
              <a:gd name="connsiteX3" fmla="*/ 12192001 w 12192001"/>
              <a:gd name="connsiteY3" fmla="*/ 0 h 918367"/>
              <a:gd name="connsiteX4" fmla="*/ 12192001 w 12192001"/>
              <a:gd name="connsiteY4" fmla="*/ 918367 h 918367"/>
              <a:gd name="connsiteX5" fmla="*/ 4822166 w 12192001"/>
              <a:gd name="connsiteY5" fmla="*/ 918367 h 918367"/>
              <a:gd name="connsiteX6" fmla="*/ 4128656 w 12192001"/>
              <a:gd name="connsiteY6" fmla="*/ 918367 h 918367"/>
              <a:gd name="connsiteX7" fmla="*/ 1840604 w 12192001"/>
              <a:gd name="connsiteY7" fmla="*/ 918367 h 918367"/>
              <a:gd name="connsiteX8" fmla="*/ 1694069 w 12192001"/>
              <a:gd name="connsiteY8" fmla="*/ 918367 h 918367"/>
              <a:gd name="connsiteX9" fmla="*/ 0 w 12192001"/>
              <a:gd name="connsiteY9" fmla="*/ 918367 h 918367"/>
              <a:gd name="connsiteX10" fmla="*/ 0 w 12192001"/>
              <a:gd name="connsiteY10" fmla="*/ 821795 h 918367"/>
              <a:gd name="connsiteX11" fmla="*/ 1306848 w 12192001"/>
              <a:gd name="connsiteY11" fmla="*/ 821795 h 918367"/>
              <a:gd name="connsiteX12" fmla="*/ 1358721 w 12192001"/>
              <a:gd name="connsiteY12" fmla="*/ 804252 h 918367"/>
              <a:gd name="connsiteX13" fmla="*/ 1440812 w 12192001"/>
              <a:gd name="connsiteY13" fmla="*/ 702894 h 918367"/>
              <a:gd name="connsiteX14" fmla="*/ 1445903 w 12192001"/>
              <a:gd name="connsiteY14" fmla="*/ 663831 h 918367"/>
              <a:gd name="connsiteX15" fmla="*/ 1444119 w 12192001"/>
              <a:gd name="connsiteY15" fmla="*/ 651223 h 918367"/>
              <a:gd name="connsiteX16" fmla="*/ 1444119 w 12192001"/>
              <a:gd name="connsiteY16" fmla="*/ 583754 h 918367"/>
              <a:gd name="connsiteX17" fmla="*/ 1444119 w 12192001"/>
              <a:gd name="connsiteY17" fmla="*/ 267144 h 918367"/>
              <a:gd name="connsiteX18" fmla="*/ 1694069 w 12192001"/>
              <a:gd name="connsiteY18" fmla="*/ 0 h 91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918367">
                <a:moveTo>
                  <a:pt x="1694069" y="0"/>
                </a:moveTo>
                <a:lnTo>
                  <a:pt x="4128656" y="0"/>
                </a:lnTo>
                <a:lnTo>
                  <a:pt x="4822166" y="0"/>
                </a:lnTo>
                <a:lnTo>
                  <a:pt x="12192001" y="0"/>
                </a:lnTo>
                <a:lnTo>
                  <a:pt x="12192001" y="918367"/>
                </a:lnTo>
                <a:lnTo>
                  <a:pt x="4822166" y="918367"/>
                </a:lnTo>
                <a:lnTo>
                  <a:pt x="4128656" y="918367"/>
                </a:lnTo>
                <a:lnTo>
                  <a:pt x="1840604" y="918367"/>
                </a:lnTo>
                <a:lnTo>
                  <a:pt x="1694069" y="918367"/>
                </a:lnTo>
                <a:lnTo>
                  <a:pt x="0" y="918367"/>
                </a:lnTo>
                <a:lnTo>
                  <a:pt x="0" y="821795"/>
                </a:lnTo>
                <a:lnTo>
                  <a:pt x="1306848" y="821795"/>
                </a:lnTo>
                <a:lnTo>
                  <a:pt x="1358721" y="804252"/>
                </a:lnTo>
                <a:cubicBezTo>
                  <a:pt x="1409553" y="779357"/>
                  <a:pt x="1431748" y="742608"/>
                  <a:pt x="1440812" y="702894"/>
                </a:cubicBezTo>
                <a:lnTo>
                  <a:pt x="1445903" y="663831"/>
                </a:lnTo>
                <a:lnTo>
                  <a:pt x="1444119" y="651223"/>
                </a:lnTo>
                <a:lnTo>
                  <a:pt x="1444119" y="583754"/>
                </a:lnTo>
                <a:lnTo>
                  <a:pt x="1444119" y="267144"/>
                </a:lnTo>
                <a:cubicBezTo>
                  <a:pt x="1444119" y="119604"/>
                  <a:pt x="1556025" y="0"/>
                  <a:pt x="1694069"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userDrawn="1"/>
        </p:nvSpPr>
        <p:spPr>
          <a:xfrm>
            <a:off x="4375152" y="117988"/>
            <a:ext cx="7663916" cy="584775"/>
          </a:xfrm>
          <a:prstGeom prst="rect">
            <a:avLst/>
          </a:prstGeom>
          <a:noFill/>
        </p:spPr>
        <p:txBody>
          <a:bodyPr wrap="square" rtlCol="0">
            <a:spAutoFit/>
          </a:bodyPr>
          <a:lstStyle>
            <a:defPPr>
              <a:defRPr lang="zh-CN"/>
            </a:defPPr>
            <a:lvl1pPr algn="ctr">
              <a:defRPr sz="6200" b="1">
                <a:solidFill>
                  <a:schemeClr val="bg1"/>
                </a:solidFill>
                <a:latin typeface="思源黑体 CN Heavy" panose="020B0A00000000000000" pitchFamily="34" charset="-122"/>
                <a:ea typeface="思源黑体 CN Heavy" panose="020B0A00000000000000" pitchFamily="34" charset="-122"/>
              </a:defRPr>
            </a:lvl1pPr>
          </a:lstStyle>
          <a:p>
            <a:pPr algn="r"/>
            <a:r>
              <a:rPr lang="zh-CN" altLang="en-US" sz="3200" dirty="0">
                <a:latin typeface="微软雅黑" panose="020B0503020204020204" pitchFamily="34" charset="-122"/>
                <a:ea typeface="微软雅黑" panose="020B0503020204020204" pitchFamily="34" charset="-122"/>
                <a:cs typeface="+mn-ea"/>
                <a:sym typeface="+mn-lt"/>
              </a:rPr>
              <a:t>改革开放的业绩与成就</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8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80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8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Freeform 29"/>
          <p:cNvSpPr/>
          <p:nvPr userDrawn="1"/>
        </p:nvSpPr>
        <p:spPr bwMode="auto">
          <a:xfrm>
            <a:off x="399435" y="92326"/>
            <a:ext cx="685800" cy="609600"/>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任意多边形 7"/>
          <p:cNvSpPr/>
          <p:nvPr userDrawn="1"/>
        </p:nvSpPr>
        <p:spPr>
          <a:xfrm>
            <a:off x="-19667" y="56535"/>
            <a:ext cx="12192001" cy="749300"/>
          </a:xfrm>
          <a:custGeom>
            <a:avLst/>
            <a:gdLst>
              <a:gd name="connsiteX0" fmla="*/ 1694069 w 12192001"/>
              <a:gd name="connsiteY0" fmla="*/ 0 h 918367"/>
              <a:gd name="connsiteX1" fmla="*/ 4128656 w 12192001"/>
              <a:gd name="connsiteY1" fmla="*/ 0 h 918367"/>
              <a:gd name="connsiteX2" fmla="*/ 4822166 w 12192001"/>
              <a:gd name="connsiteY2" fmla="*/ 0 h 918367"/>
              <a:gd name="connsiteX3" fmla="*/ 12192001 w 12192001"/>
              <a:gd name="connsiteY3" fmla="*/ 0 h 918367"/>
              <a:gd name="connsiteX4" fmla="*/ 12192001 w 12192001"/>
              <a:gd name="connsiteY4" fmla="*/ 918367 h 918367"/>
              <a:gd name="connsiteX5" fmla="*/ 4822166 w 12192001"/>
              <a:gd name="connsiteY5" fmla="*/ 918367 h 918367"/>
              <a:gd name="connsiteX6" fmla="*/ 4128656 w 12192001"/>
              <a:gd name="connsiteY6" fmla="*/ 918367 h 918367"/>
              <a:gd name="connsiteX7" fmla="*/ 1840604 w 12192001"/>
              <a:gd name="connsiteY7" fmla="*/ 918367 h 918367"/>
              <a:gd name="connsiteX8" fmla="*/ 1694069 w 12192001"/>
              <a:gd name="connsiteY8" fmla="*/ 918367 h 918367"/>
              <a:gd name="connsiteX9" fmla="*/ 0 w 12192001"/>
              <a:gd name="connsiteY9" fmla="*/ 918367 h 918367"/>
              <a:gd name="connsiteX10" fmla="*/ 0 w 12192001"/>
              <a:gd name="connsiteY10" fmla="*/ 821795 h 918367"/>
              <a:gd name="connsiteX11" fmla="*/ 1306848 w 12192001"/>
              <a:gd name="connsiteY11" fmla="*/ 821795 h 918367"/>
              <a:gd name="connsiteX12" fmla="*/ 1358721 w 12192001"/>
              <a:gd name="connsiteY12" fmla="*/ 804252 h 918367"/>
              <a:gd name="connsiteX13" fmla="*/ 1440812 w 12192001"/>
              <a:gd name="connsiteY13" fmla="*/ 702894 h 918367"/>
              <a:gd name="connsiteX14" fmla="*/ 1445903 w 12192001"/>
              <a:gd name="connsiteY14" fmla="*/ 663831 h 918367"/>
              <a:gd name="connsiteX15" fmla="*/ 1444119 w 12192001"/>
              <a:gd name="connsiteY15" fmla="*/ 651223 h 918367"/>
              <a:gd name="connsiteX16" fmla="*/ 1444119 w 12192001"/>
              <a:gd name="connsiteY16" fmla="*/ 583754 h 918367"/>
              <a:gd name="connsiteX17" fmla="*/ 1444119 w 12192001"/>
              <a:gd name="connsiteY17" fmla="*/ 267144 h 918367"/>
              <a:gd name="connsiteX18" fmla="*/ 1694069 w 12192001"/>
              <a:gd name="connsiteY18" fmla="*/ 0 h 91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918367">
                <a:moveTo>
                  <a:pt x="1694069" y="0"/>
                </a:moveTo>
                <a:lnTo>
                  <a:pt x="4128656" y="0"/>
                </a:lnTo>
                <a:lnTo>
                  <a:pt x="4822166" y="0"/>
                </a:lnTo>
                <a:lnTo>
                  <a:pt x="12192001" y="0"/>
                </a:lnTo>
                <a:lnTo>
                  <a:pt x="12192001" y="918367"/>
                </a:lnTo>
                <a:lnTo>
                  <a:pt x="4822166" y="918367"/>
                </a:lnTo>
                <a:lnTo>
                  <a:pt x="4128656" y="918367"/>
                </a:lnTo>
                <a:lnTo>
                  <a:pt x="1840604" y="918367"/>
                </a:lnTo>
                <a:lnTo>
                  <a:pt x="1694069" y="918367"/>
                </a:lnTo>
                <a:lnTo>
                  <a:pt x="0" y="918367"/>
                </a:lnTo>
                <a:lnTo>
                  <a:pt x="0" y="821795"/>
                </a:lnTo>
                <a:lnTo>
                  <a:pt x="1306848" y="821795"/>
                </a:lnTo>
                <a:lnTo>
                  <a:pt x="1358721" y="804252"/>
                </a:lnTo>
                <a:cubicBezTo>
                  <a:pt x="1409553" y="779357"/>
                  <a:pt x="1431748" y="742608"/>
                  <a:pt x="1440812" y="702894"/>
                </a:cubicBezTo>
                <a:lnTo>
                  <a:pt x="1445903" y="663831"/>
                </a:lnTo>
                <a:lnTo>
                  <a:pt x="1444119" y="651223"/>
                </a:lnTo>
                <a:lnTo>
                  <a:pt x="1444119" y="583754"/>
                </a:lnTo>
                <a:lnTo>
                  <a:pt x="1444119" y="267144"/>
                </a:lnTo>
                <a:cubicBezTo>
                  <a:pt x="1444119" y="119604"/>
                  <a:pt x="1556025" y="0"/>
                  <a:pt x="1694069"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userDrawn="1"/>
        </p:nvSpPr>
        <p:spPr>
          <a:xfrm>
            <a:off x="4375152" y="117988"/>
            <a:ext cx="7663916" cy="584775"/>
          </a:xfrm>
          <a:prstGeom prst="rect">
            <a:avLst/>
          </a:prstGeom>
          <a:noFill/>
        </p:spPr>
        <p:txBody>
          <a:bodyPr wrap="square" rtlCol="0">
            <a:spAutoFit/>
          </a:bodyPr>
          <a:lstStyle>
            <a:defPPr>
              <a:defRPr lang="zh-CN"/>
            </a:defPPr>
            <a:lvl1pPr algn="ctr">
              <a:defRPr sz="6200" b="1">
                <a:solidFill>
                  <a:schemeClr val="bg1"/>
                </a:solidFill>
                <a:latin typeface="思源黑体 CN Heavy" panose="020B0A00000000000000" pitchFamily="34" charset="-122"/>
                <a:ea typeface="思源黑体 CN Heavy" panose="020B0A00000000000000" pitchFamily="34" charset="-122"/>
              </a:defRPr>
            </a:lvl1pPr>
          </a:lstStyle>
          <a:p>
            <a:pPr algn="r"/>
            <a:r>
              <a:rPr lang="zh-CN" altLang="en-US" sz="3200" dirty="0">
                <a:latin typeface="微软雅黑" panose="020B0503020204020204" pitchFamily="34" charset="-122"/>
                <a:ea typeface="微软雅黑" panose="020B0503020204020204" pitchFamily="34" charset="-122"/>
                <a:cs typeface="+mn-ea"/>
                <a:sym typeface="+mn-lt"/>
              </a:rPr>
              <a:t>改革开放成功的原因分析</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8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80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8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Freeform 29"/>
          <p:cNvSpPr/>
          <p:nvPr userDrawn="1"/>
        </p:nvSpPr>
        <p:spPr bwMode="auto">
          <a:xfrm>
            <a:off x="399435" y="92326"/>
            <a:ext cx="685800" cy="609600"/>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任意多边形 7"/>
          <p:cNvSpPr/>
          <p:nvPr userDrawn="1"/>
        </p:nvSpPr>
        <p:spPr>
          <a:xfrm>
            <a:off x="-19667" y="56535"/>
            <a:ext cx="12192001" cy="749300"/>
          </a:xfrm>
          <a:custGeom>
            <a:avLst/>
            <a:gdLst>
              <a:gd name="connsiteX0" fmla="*/ 1694069 w 12192001"/>
              <a:gd name="connsiteY0" fmla="*/ 0 h 918367"/>
              <a:gd name="connsiteX1" fmla="*/ 4128656 w 12192001"/>
              <a:gd name="connsiteY1" fmla="*/ 0 h 918367"/>
              <a:gd name="connsiteX2" fmla="*/ 4822166 w 12192001"/>
              <a:gd name="connsiteY2" fmla="*/ 0 h 918367"/>
              <a:gd name="connsiteX3" fmla="*/ 12192001 w 12192001"/>
              <a:gd name="connsiteY3" fmla="*/ 0 h 918367"/>
              <a:gd name="connsiteX4" fmla="*/ 12192001 w 12192001"/>
              <a:gd name="connsiteY4" fmla="*/ 918367 h 918367"/>
              <a:gd name="connsiteX5" fmla="*/ 4822166 w 12192001"/>
              <a:gd name="connsiteY5" fmla="*/ 918367 h 918367"/>
              <a:gd name="connsiteX6" fmla="*/ 4128656 w 12192001"/>
              <a:gd name="connsiteY6" fmla="*/ 918367 h 918367"/>
              <a:gd name="connsiteX7" fmla="*/ 1840604 w 12192001"/>
              <a:gd name="connsiteY7" fmla="*/ 918367 h 918367"/>
              <a:gd name="connsiteX8" fmla="*/ 1694069 w 12192001"/>
              <a:gd name="connsiteY8" fmla="*/ 918367 h 918367"/>
              <a:gd name="connsiteX9" fmla="*/ 0 w 12192001"/>
              <a:gd name="connsiteY9" fmla="*/ 918367 h 918367"/>
              <a:gd name="connsiteX10" fmla="*/ 0 w 12192001"/>
              <a:gd name="connsiteY10" fmla="*/ 821795 h 918367"/>
              <a:gd name="connsiteX11" fmla="*/ 1306848 w 12192001"/>
              <a:gd name="connsiteY11" fmla="*/ 821795 h 918367"/>
              <a:gd name="connsiteX12" fmla="*/ 1358721 w 12192001"/>
              <a:gd name="connsiteY12" fmla="*/ 804252 h 918367"/>
              <a:gd name="connsiteX13" fmla="*/ 1440812 w 12192001"/>
              <a:gd name="connsiteY13" fmla="*/ 702894 h 918367"/>
              <a:gd name="connsiteX14" fmla="*/ 1445903 w 12192001"/>
              <a:gd name="connsiteY14" fmla="*/ 663831 h 918367"/>
              <a:gd name="connsiteX15" fmla="*/ 1444119 w 12192001"/>
              <a:gd name="connsiteY15" fmla="*/ 651223 h 918367"/>
              <a:gd name="connsiteX16" fmla="*/ 1444119 w 12192001"/>
              <a:gd name="connsiteY16" fmla="*/ 583754 h 918367"/>
              <a:gd name="connsiteX17" fmla="*/ 1444119 w 12192001"/>
              <a:gd name="connsiteY17" fmla="*/ 267144 h 918367"/>
              <a:gd name="connsiteX18" fmla="*/ 1694069 w 12192001"/>
              <a:gd name="connsiteY18" fmla="*/ 0 h 91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918367">
                <a:moveTo>
                  <a:pt x="1694069" y="0"/>
                </a:moveTo>
                <a:lnTo>
                  <a:pt x="4128656" y="0"/>
                </a:lnTo>
                <a:lnTo>
                  <a:pt x="4822166" y="0"/>
                </a:lnTo>
                <a:lnTo>
                  <a:pt x="12192001" y="0"/>
                </a:lnTo>
                <a:lnTo>
                  <a:pt x="12192001" y="918367"/>
                </a:lnTo>
                <a:lnTo>
                  <a:pt x="4822166" y="918367"/>
                </a:lnTo>
                <a:lnTo>
                  <a:pt x="4128656" y="918367"/>
                </a:lnTo>
                <a:lnTo>
                  <a:pt x="1840604" y="918367"/>
                </a:lnTo>
                <a:lnTo>
                  <a:pt x="1694069" y="918367"/>
                </a:lnTo>
                <a:lnTo>
                  <a:pt x="0" y="918367"/>
                </a:lnTo>
                <a:lnTo>
                  <a:pt x="0" y="821795"/>
                </a:lnTo>
                <a:lnTo>
                  <a:pt x="1306848" y="821795"/>
                </a:lnTo>
                <a:lnTo>
                  <a:pt x="1358721" y="804252"/>
                </a:lnTo>
                <a:cubicBezTo>
                  <a:pt x="1409553" y="779357"/>
                  <a:pt x="1431748" y="742608"/>
                  <a:pt x="1440812" y="702894"/>
                </a:cubicBezTo>
                <a:lnTo>
                  <a:pt x="1445903" y="663831"/>
                </a:lnTo>
                <a:lnTo>
                  <a:pt x="1444119" y="651223"/>
                </a:lnTo>
                <a:lnTo>
                  <a:pt x="1444119" y="583754"/>
                </a:lnTo>
                <a:lnTo>
                  <a:pt x="1444119" y="267144"/>
                </a:lnTo>
                <a:cubicBezTo>
                  <a:pt x="1444119" y="119604"/>
                  <a:pt x="1556025" y="0"/>
                  <a:pt x="1694069"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userDrawn="1"/>
        </p:nvSpPr>
        <p:spPr>
          <a:xfrm>
            <a:off x="4375152" y="117988"/>
            <a:ext cx="7663916" cy="584775"/>
          </a:xfrm>
          <a:prstGeom prst="rect">
            <a:avLst/>
          </a:prstGeom>
          <a:noFill/>
        </p:spPr>
        <p:txBody>
          <a:bodyPr wrap="square" rtlCol="0">
            <a:spAutoFit/>
          </a:bodyPr>
          <a:lstStyle>
            <a:defPPr>
              <a:defRPr lang="zh-CN"/>
            </a:defPPr>
            <a:lvl1pPr algn="ctr">
              <a:defRPr sz="6200" b="1">
                <a:solidFill>
                  <a:schemeClr val="bg1"/>
                </a:solidFill>
                <a:latin typeface="思源黑体 CN Heavy" panose="020B0A00000000000000" pitchFamily="34" charset="-122"/>
                <a:ea typeface="思源黑体 CN Heavy" panose="020B0A00000000000000" pitchFamily="34" charset="-122"/>
              </a:defRPr>
            </a:lvl1pPr>
          </a:lstStyle>
          <a:p>
            <a:pPr algn="r"/>
            <a:r>
              <a:rPr lang="zh-CN" altLang="en-US" sz="3200" dirty="0">
                <a:latin typeface="微软雅黑" panose="020B0503020204020204" pitchFamily="34" charset="-122"/>
                <a:ea typeface="微软雅黑" panose="020B0503020204020204" pitchFamily="34" charset="-122"/>
                <a:cs typeface="+mn-ea"/>
                <a:sym typeface="+mn-lt"/>
              </a:rPr>
              <a:t>改革开放的未来思考</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8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80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8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585980" y="6511268"/>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ea typeface="微软雅黑" panose="020B0503020204020204" pitchFamily="34" charset="-122"/>
                <a:hlinkClick r:id="rId2"/>
              </a:rPr>
              <a:t>行业</a:t>
            </a: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xm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6.png"/><Relationship Id="rId5" Type="http://schemas.openxmlformats.org/officeDocument/2006/relationships/tags" Target="../tags/tag5.xml"/><Relationship Id="rId10" Type="http://schemas.openxmlformats.org/officeDocument/2006/relationships/image" Target="../media/image5.jpg"/><Relationship Id="rId4" Type="http://schemas.openxmlformats.org/officeDocument/2006/relationships/tags" Target="../tags/tag4.xml"/><Relationship Id="rId9"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2.xml"/><Relationship Id="rId7" Type="http://schemas.openxmlformats.org/officeDocument/2006/relationships/image" Target="../media/image1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tags" Target="../tags/tag23.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6.xml"/><Relationship Id="rId7" Type="http://schemas.openxmlformats.org/officeDocument/2006/relationships/image" Target="../media/image1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2.xml"/><Relationship Id="rId5" Type="http://schemas.openxmlformats.org/officeDocument/2006/relationships/slideLayout" Target="../slideLayouts/slideLayout5.xml"/><Relationship Id="rId4" Type="http://schemas.openxmlformats.org/officeDocument/2006/relationships/tags" Target="../tags/tag27.xm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0.xml"/><Relationship Id="rId7" Type="http://schemas.openxmlformats.org/officeDocument/2006/relationships/image" Target="../media/image1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3.xml"/><Relationship Id="rId5" Type="http://schemas.openxmlformats.org/officeDocument/2006/relationships/slideLayout" Target="../slideLayouts/slideLayout5.xml"/><Relationship Id="rId4" Type="http://schemas.openxmlformats.org/officeDocument/2006/relationships/tags" Target="../tags/tag3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7.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9.png"/><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3664" r="3856" b="8626"/>
          <a:stretch>
            <a:fillRect/>
          </a:stretch>
        </p:blipFill>
        <p:spPr>
          <a:xfrm>
            <a:off x="-3004" y="5203580"/>
            <a:ext cx="12195004" cy="2358571"/>
          </a:xfrm>
          <a:prstGeom prst="rect">
            <a:avLst/>
          </a:prstGeom>
        </p:spPr>
      </p:pic>
      <p:sp>
        <p:nvSpPr>
          <p:cNvPr id="45" name="文本框 44"/>
          <p:cNvSpPr txBox="1"/>
          <p:nvPr/>
        </p:nvSpPr>
        <p:spPr bwMode="auto">
          <a:xfrm>
            <a:off x="5684364" y="3461605"/>
            <a:ext cx="6636510" cy="553998"/>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pPr>
              <a:defRPr/>
            </a:pPr>
            <a:r>
              <a:rPr lang="en-US" altLang="zh-CN" sz="30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0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改革开放是党的一次伟大觉醒</a:t>
            </a:r>
          </a:p>
        </p:txBody>
      </p:sp>
      <p:grpSp>
        <p:nvGrpSpPr>
          <p:cNvPr id="13" name="组合 12"/>
          <p:cNvGrpSpPr/>
          <p:nvPr/>
        </p:nvGrpSpPr>
        <p:grpSpPr>
          <a:xfrm>
            <a:off x="2348555" y="4999381"/>
            <a:ext cx="6821947" cy="553998"/>
            <a:chOff x="3130512" y="4446282"/>
            <a:chExt cx="5377817" cy="297355"/>
          </a:xfrm>
        </p:grpSpPr>
        <p:sp>
          <p:nvSpPr>
            <p:cNvPr id="49" name="Aitds3"/>
            <p:cNvSpPr/>
            <p:nvPr/>
          </p:nvSpPr>
          <p:spPr>
            <a:xfrm>
              <a:off x="3130512" y="4446282"/>
              <a:ext cx="2687896" cy="297355"/>
            </a:xfrm>
            <a:prstGeom prst="roundRect">
              <a:avLst>
                <a:gd name="adj" fmla="val 50000"/>
              </a:avLst>
            </a:prstGeom>
            <a:noFill/>
            <a:ln w="25400" cap="flat" cmpd="sng" algn="ctr">
              <a:solidFill>
                <a:srgbClr val="C00000"/>
              </a:solidFill>
              <a:prstDash val="solid"/>
            </a:ln>
            <a:effectLst/>
          </p:spPr>
          <p:txBody>
            <a:bodyPr rtlCol="0" anchor="ctr"/>
            <a:lstStyle/>
            <a:p>
              <a:pPr lvl="0" algn="ctr">
                <a:defRPr/>
              </a:pP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主讲人：刘宇、邱乐乐</a:t>
              </a:r>
              <a:endParaRPr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Aitds4"/>
            <p:cNvSpPr/>
            <p:nvPr/>
          </p:nvSpPr>
          <p:spPr>
            <a:xfrm>
              <a:off x="6272011" y="4448514"/>
              <a:ext cx="2236318" cy="292895"/>
            </a:xfrm>
            <a:prstGeom prst="roundRect">
              <a:avLst>
                <a:gd name="adj" fmla="val 50000"/>
              </a:avLst>
            </a:prstGeom>
            <a:noFill/>
            <a:ln w="25400" cap="flat" cmpd="sng" algn="ctr">
              <a:solidFill>
                <a:srgbClr val="C60000"/>
              </a:solidFill>
              <a:prstDash val="solid"/>
            </a:ln>
            <a:effectLst/>
          </p:spPr>
          <p:txBody>
            <a:bodyPr rtlCol="0" anchor="ctr"/>
            <a:lstStyle/>
            <a:p>
              <a:pPr lvl="0" algn="ctr">
                <a:defRPr/>
              </a:pP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小组：</a:t>
              </a:r>
              <a:r>
                <a:rPr lang="zh-CN" altLang="en-US" sz="2000" dirty="0">
                  <a:solidFill>
                    <a:srgbClr val="C00000"/>
                  </a:solidFill>
                  <a:latin typeface="微软雅黑" panose="020B0503020204020204" pitchFamily="34" charset="-122"/>
                  <a:ea typeface="微软雅黑" panose="020B0503020204020204" pitchFamily="34" charset="-122"/>
                </a:rPr>
                <a:t>摸划混摆组</a:t>
              </a:r>
              <a:endPar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Aitds5"/>
            <p:cNvSpPr/>
            <p:nvPr/>
          </p:nvSpPr>
          <p:spPr>
            <a:xfrm>
              <a:off x="5912101" y="4461851"/>
              <a:ext cx="266217" cy="266217"/>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54" name="直接连接符 53"/>
          <p:cNvCxnSpPr>
            <a:stCxn id="53" idx="0"/>
            <a:endCxn id="53" idx="2"/>
          </p:cNvCxnSpPr>
          <p:nvPr/>
        </p:nvCxnSpPr>
        <p:spPr>
          <a:xfrm>
            <a:off x="7851270" y="1106844"/>
            <a:ext cx="0" cy="1014525"/>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3" idx="1"/>
            <a:endCxn id="53" idx="3"/>
          </p:cNvCxnSpPr>
          <p:nvPr/>
        </p:nvCxnSpPr>
        <p:spPr>
          <a:xfrm>
            <a:off x="7316404" y="1614107"/>
            <a:ext cx="1069731"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6" idx="1"/>
            <a:endCxn id="56" idx="3"/>
          </p:cNvCxnSpPr>
          <p:nvPr/>
        </p:nvCxnSpPr>
        <p:spPr>
          <a:xfrm>
            <a:off x="6110795" y="1614108"/>
            <a:ext cx="1069731"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3693618" y="2294821"/>
            <a:ext cx="8315301" cy="1016627"/>
            <a:chOff x="300664" y="1926896"/>
            <a:chExt cx="10066463" cy="1248266"/>
          </a:xfrm>
        </p:grpSpPr>
        <p:sp>
          <p:nvSpPr>
            <p:cNvPr id="63" name="矩形 62"/>
            <p:cNvSpPr/>
            <p:nvPr/>
          </p:nvSpPr>
          <p:spPr>
            <a:xfrm>
              <a:off x="9072116" y="1926896"/>
              <a:ext cx="1295011" cy="1245685"/>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4" name="组合 63"/>
            <p:cNvGrpSpPr/>
            <p:nvPr/>
          </p:nvGrpSpPr>
          <p:grpSpPr>
            <a:xfrm>
              <a:off x="300664" y="1926897"/>
              <a:ext cx="8606959" cy="1248265"/>
              <a:chOff x="300664" y="1926897"/>
              <a:chExt cx="8606959" cy="1248265"/>
            </a:xfrm>
          </p:grpSpPr>
          <p:grpSp>
            <p:nvGrpSpPr>
              <p:cNvPr id="65" name="组合 64"/>
              <p:cNvGrpSpPr/>
              <p:nvPr/>
            </p:nvGrpSpPr>
            <p:grpSpPr>
              <a:xfrm>
                <a:off x="300664" y="1929474"/>
                <a:ext cx="7147455" cy="1245688"/>
                <a:chOff x="3830928" y="2429382"/>
                <a:chExt cx="5114253" cy="891333"/>
              </a:xfrm>
            </p:grpSpPr>
            <p:grpSp>
              <p:nvGrpSpPr>
                <p:cNvPr id="67" name="组合 66"/>
                <p:cNvGrpSpPr/>
                <p:nvPr/>
              </p:nvGrpSpPr>
              <p:grpSpPr>
                <a:xfrm>
                  <a:off x="3830928" y="2429384"/>
                  <a:ext cx="1973016" cy="891331"/>
                  <a:chOff x="1703471" y="5602900"/>
                  <a:chExt cx="1890145" cy="789188"/>
                </a:xfrm>
              </p:grpSpPr>
              <p:grpSp>
                <p:nvGrpSpPr>
                  <p:cNvPr id="80" name="组合 79"/>
                  <p:cNvGrpSpPr/>
                  <p:nvPr/>
                </p:nvGrpSpPr>
                <p:grpSpPr>
                  <a:xfrm>
                    <a:off x="1703471" y="5602900"/>
                    <a:ext cx="887705" cy="789188"/>
                    <a:chOff x="9417944" y="647972"/>
                    <a:chExt cx="900000" cy="900000"/>
                  </a:xfrm>
                </p:grpSpPr>
                <p:sp>
                  <p:nvSpPr>
                    <p:cNvPr id="85" name="矩形 84"/>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86" name="直接连接符 85"/>
                    <p:cNvCxnSpPr>
                      <a:stCxn id="85" idx="0"/>
                      <a:endCxn id="85"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85" idx="1"/>
                      <a:endCxn id="85"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2705910" y="5602900"/>
                    <a:ext cx="887706" cy="789188"/>
                    <a:chOff x="9417944" y="647972"/>
                    <a:chExt cx="900001" cy="900000"/>
                  </a:xfrm>
                </p:grpSpPr>
                <p:sp>
                  <p:nvSpPr>
                    <p:cNvPr id="82" name="矩形 81"/>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83" name="直接连接符 82"/>
                    <p:cNvCxnSpPr>
                      <a:stCxn id="82" idx="0"/>
                      <a:endCxn id="82"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82" idx="1"/>
                      <a:endCxn id="82"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68" name="组合 67"/>
                <p:cNvGrpSpPr/>
                <p:nvPr/>
              </p:nvGrpSpPr>
              <p:grpSpPr>
                <a:xfrm>
                  <a:off x="5923708" y="2429382"/>
                  <a:ext cx="3021473" cy="891333"/>
                  <a:chOff x="1703471" y="5602900"/>
                  <a:chExt cx="2894565" cy="789190"/>
                </a:xfrm>
              </p:grpSpPr>
              <p:grpSp>
                <p:nvGrpSpPr>
                  <p:cNvPr id="69" name="组合 68"/>
                  <p:cNvGrpSpPr/>
                  <p:nvPr/>
                </p:nvGrpSpPr>
                <p:grpSpPr>
                  <a:xfrm>
                    <a:off x="1703471" y="5602900"/>
                    <a:ext cx="887705" cy="789188"/>
                    <a:chOff x="9417944" y="647972"/>
                    <a:chExt cx="900000" cy="900000"/>
                  </a:xfrm>
                </p:grpSpPr>
                <p:sp>
                  <p:nvSpPr>
                    <p:cNvPr id="77" name="矩形 76"/>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8" name="直接连接符 77"/>
                    <p:cNvCxnSpPr>
                      <a:stCxn id="77" idx="0"/>
                      <a:endCxn id="77"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77" idx="1"/>
                      <a:endCxn id="77"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2705912" y="5602900"/>
                    <a:ext cx="1892124" cy="789190"/>
                    <a:chOff x="9417944" y="647972"/>
                    <a:chExt cx="1918330" cy="900002"/>
                  </a:xfrm>
                </p:grpSpPr>
                <p:sp>
                  <p:nvSpPr>
                    <p:cNvPr id="71" name="矩形 70"/>
                    <p:cNvSpPr/>
                    <p:nvPr/>
                  </p:nvSpPr>
                  <p:spPr>
                    <a:xfrm>
                      <a:off x="9417944" y="647974"/>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2" name="直接连接符 71"/>
                    <p:cNvCxnSpPr>
                      <a:stCxn id="71" idx="0"/>
                      <a:endCxn id="71"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71" idx="1"/>
                      <a:endCxn id="71"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10436273"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5" name="直接连接符 74"/>
                    <p:cNvCxnSpPr>
                      <a:stCxn id="74" idx="0"/>
                      <a:endCxn id="74" idx="2"/>
                    </p:cNvCxnSpPr>
                    <p:nvPr/>
                  </p:nvCxnSpPr>
                  <p:spPr>
                    <a:xfrm>
                      <a:off x="10886273"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74" idx="1"/>
                      <a:endCxn id="74" idx="3"/>
                    </p:cNvCxnSpPr>
                    <p:nvPr/>
                  </p:nvCxnSpPr>
                  <p:spPr>
                    <a:xfrm>
                      <a:off x="10436274"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sp>
            <p:nvSpPr>
              <p:cNvPr id="66" name="矩形 65"/>
              <p:cNvSpPr/>
              <p:nvPr/>
            </p:nvSpPr>
            <p:spPr>
              <a:xfrm>
                <a:off x="7612612" y="1926897"/>
                <a:ext cx="1295011" cy="1245685"/>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cxnSp>
        <p:nvCxnSpPr>
          <p:cNvPr id="57" name="直接连接符 56"/>
          <p:cNvCxnSpPr>
            <a:stCxn id="56" idx="0"/>
            <a:endCxn id="56" idx="2"/>
          </p:cNvCxnSpPr>
          <p:nvPr/>
        </p:nvCxnSpPr>
        <p:spPr>
          <a:xfrm>
            <a:off x="6645661" y="1106845"/>
            <a:ext cx="0" cy="1014525"/>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0834" y="1106844"/>
            <a:ext cx="8315301" cy="1016627"/>
            <a:chOff x="300664" y="1926896"/>
            <a:chExt cx="10066463" cy="1248266"/>
          </a:xfrm>
        </p:grpSpPr>
        <p:sp>
          <p:nvSpPr>
            <p:cNvPr id="53" name="矩形 52"/>
            <p:cNvSpPr/>
            <p:nvPr/>
          </p:nvSpPr>
          <p:spPr>
            <a:xfrm>
              <a:off x="9072116" y="1926896"/>
              <a:ext cx="1295011" cy="1245685"/>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300664" y="1926897"/>
              <a:ext cx="8606959" cy="1248265"/>
              <a:chOff x="300664" y="1926897"/>
              <a:chExt cx="8606959" cy="1248265"/>
            </a:xfrm>
          </p:grpSpPr>
          <p:grpSp>
            <p:nvGrpSpPr>
              <p:cNvPr id="17" name="组合 16"/>
              <p:cNvGrpSpPr/>
              <p:nvPr/>
            </p:nvGrpSpPr>
            <p:grpSpPr>
              <a:xfrm>
                <a:off x="300664" y="1929474"/>
                <a:ext cx="7147455" cy="1245688"/>
                <a:chOff x="3830928" y="2429382"/>
                <a:chExt cx="5114253" cy="891333"/>
              </a:xfrm>
            </p:grpSpPr>
            <p:grpSp>
              <p:nvGrpSpPr>
                <p:cNvPr id="18" name="组合 17"/>
                <p:cNvGrpSpPr/>
                <p:nvPr/>
              </p:nvGrpSpPr>
              <p:grpSpPr>
                <a:xfrm>
                  <a:off x="3830928" y="2429384"/>
                  <a:ext cx="1973016" cy="891331"/>
                  <a:chOff x="1703471" y="5602900"/>
                  <a:chExt cx="1890145" cy="789188"/>
                </a:xfrm>
              </p:grpSpPr>
              <p:grpSp>
                <p:nvGrpSpPr>
                  <p:cNvPr id="31" name="组合 30"/>
                  <p:cNvGrpSpPr/>
                  <p:nvPr/>
                </p:nvGrpSpPr>
                <p:grpSpPr>
                  <a:xfrm>
                    <a:off x="1703471" y="5602900"/>
                    <a:ext cx="887705" cy="789188"/>
                    <a:chOff x="9417944" y="647972"/>
                    <a:chExt cx="900000" cy="900000"/>
                  </a:xfrm>
                </p:grpSpPr>
                <p:sp>
                  <p:nvSpPr>
                    <p:cNvPr id="36" name="矩形 35"/>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7" name="直接连接符 36"/>
                    <p:cNvCxnSpPr>
                      <a:stCxn id="36" idx="0"/>
                      <a:endCxn id="36"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6" idx="1"/>
                      <a:endCxn id="36"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705910" y="5602900"/>
                    <a:ext cx="887706" cy="789188"/>
                    <a:chOff x="9417944" y="647972"/>
                    <a:chExt cx="900001" cy="900000"/>
                  </a:xfrm>
                </p:grpSpPr>
                <p:sp>
                  <p:nvSpPr>
                    <p:cNvPr id="33" name="矩形 32"/>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4" name="直接连接符 33"/>
                    <p:cNvCxnSpPr>
                      <a:stCxn id="33" idx="0"/>
                      <a:endCxn id="33"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1"/>
                      <a:endCxn id="33"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9" name="组合 18"/>
                <p:cNvGrpSpPr/>
                <p:nvPr/>
              </p:nvGrpSpPr>
              <p:grpSpPr>
                <a:xfrm>
                  <a:off x="5923708" y="2429382"/>
                  <a:ext cx="3021473" cy="891333"/>
                  <a:chOff x="1703471" y="5602900"/>
                  <a:chExt cx="2894565" cy="789190"/>
                </a:xfrm>
              </p:grpSpPr>
              <p:grpSp>
                <p:nvGrpSpPr>
                  <p:cNvPr id="20" name="组合 19"/>
                  <p:cNvGrpSpPr/>
                  <p:nvPr/>
                </p:nvGrpSpPr>
                <p:grpSpPr>
                  <a:xfrm>
                    <a:off x="1703471" y="5602900"/>
                    <a:ext cx="887705" cy="789188"/>
                    <a:chOff x="9417944" y="647972"/>
                    <a:chExt cx="900000" cy="900000"/>
                  </a:xfrm>
                </p:grpSpPr>
                <p:sp>
                  <p:nvSpPr>
                    <p:cNvPr id="28" name="矩形 27"/>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9" name="直接连接符 28"/>
                    <p:cNvCxnSpPr>
                      <a:stCxn id="28" idx="0"/>
                      <a:endCxn id="28"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8" idx="1"/>
                      <a:endCxn id="28"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2705912" y="5602900"/>
                    <a:ext cx="1892124" cy="789190"/>
                    <a:chOff x="9417944" y="647972"/>
                    <a:chExt cx="1918330" cy="900002"/>
                  </a:xfrm>
                </p:grpSpPr>
                <p:sp>
                  <p:nvSpPr>
                    <p:cNvPr id="22" name="矩形 21"/>
                    <p:cNvSpPr/>
                    <p:nvPr/>
                  </p:nvSpPr>
                  <p:spPr>
                    <a:xfrm>
                      <a:off x="9417944" y="647974"/>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3" name="直接连接符 22"/>
                    <p:cNvCxnSpPr>
                      <a:stCxn id="22" idx="0"/>
                      <a:endCxn id="22"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2" idx="1"/>
                      <a:endCxn id="22"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0436273"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6" name="直接连接符 25"/>
                    <p:cNvCxnSpPr>
                      <a:stCxn id="25" idx="0"/>
                      <a:endCxn id="25" idx="2"/>
                    </p:cNvCxnSpPr>
                    <p:nvPr/>
                  </p:nvCxnSpPr>
                  <p:spPr>
                    <a:xfrm>
                      <a:off x="10886273"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5" idx="1"/>
                      <a:endCxn id="25" idx="3"/>
                    </p:cNvCxnSpPr>
                    <p:nvPr/>
                  </p:nvCxnSpPr>
                  <p:spPr>
                    <a:xfrm>
                      <a:off x="10436274"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sp>
            <p:nvSpPr>
              <p:cNvPr id="56" name="矩形 55"/>
              <p:cNvSpPr/>
              <p:nvPr/>
            </p:nvSpPr>
            <p:spPr>
              <a:xfrm>
                <a:off x="7612612" y="1926897"/>
                <a:ext cx="1295011" cy="1245685"/>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192" name="文本框 191"/>
          <p:cNvSpPr txBox="1"/>
          <p:nvPr/>
        </p:nvSpPr>
        <p:spPr>
          <a:xfrm>
            <a:off x="3693618" y="2201914"/>
            <a:ext cx="8315298" cy="1200329"/>
          </a:xfrm>
          <a:prstGeom prst="rect">
            <a:avLst/>
          </a:prstGeom>
          <a:noFill/>
        </p:spPr>
        <p:txBody>
          <a:bodyPr wrap="square" rtlCol="0" anchor="ctr">
            <a:spAutoFit/>
          </a:bodyPr>
          <a:lstStyle/>
          <a:p>
            <a:pPr algn="dist"/>
            <a:r>
              <a:rPr lang="zh-CN" altLang="en-US" sz="7200" b="1" dirty="0">
                <a:ln w="22225">
                  <a:noFill/>
                  <a:prstDash val="solid"/>
                </a:ln>
                <a:solidFill>
                  <a:schemeClr val="tx1">
                    <a:lumMod val="95000"/>
                    <a:lumOff val="5000"/>
                  </a:schemeClr>
                </a:solidFill>
                <a:latin typeface="华文楷体" panose="02010600040101010101" pitchFamily="2" charset="-122"/>
                <a:ea typeface="华文楷体" panose="02010600040101010101" pitchFamily="2" charset="-122"/>
              </a:rPr>
              <a:t>教育改革乘东风</a:t>
            </a:r>
          </a:p>
        </p:txBody>
      </p:sp>
      <p:sp>
        <p:nvSpPr>
          <p:cNvPr id="12" name="文本框 11"/>
          <p:cNvSpPr txBox="1"/>
          <p:nvPr/>
        </p:nvSpPr>
        <p:spPr>
          <a:xfrm>
            <a:off x="70834" y="995942"/>
            <a:ext cx="8315298" cy="1200329"/>
          </a:xfrm>
          <a:prstGeom prst="rect">
            <a:avLst/>
          </a:prstGeom>
          <a:noFill/>
        </p:spPr>
        <p:txBody>
          <a:bodyPr wrap="square" rtlCol="0" anchor="ctr">
            <a:spAutoFit/>
          </a:bodyPr>
          <a:lstStyle/>
          <a:p>
            <a:pPr algn="dist"/>
            <a:r>
              <a:rPr lang="zh-CN" altLang="en-US" sz="7200" b="1" dirty="0">
                <a:ln w="22225">
                  <a:noFill/>
                  <a:prstDash val="solid"/>
                </a:ln>
                <a:solidFill>
                  <a:schemeClr val="tx1">
                    <a:lumMod val="95000"/>
                    <a:lumOff val="5000"/>
                  </a:schemeClr>
                </a:solidFill>
                <a:effectLst/>
                <a:latin typeface="华文楷体" panose="02010600040101010101" pitchFamily="2" charset="-122"/>
                <a:ea typeface="华文楷体" panose="02010600040101010101" pitchFamily="2" charset="-122"/>
              </a:rPr>
              <a:t>春</a:t>
            </a:r>
            <a:r>
              <a:rPr lang="zh-CN" altLang="en-US" sz="7200" b="1" dirty="0">
                <a:ln w="22225">
                  <a:solidFill>
                    <a:schemeClr val="accent2"/>
                  </a:solidFill>
                  <a:prstDash val="solid"/>
                </a:ln>
                <a:solidFill>
                  <a:schemeClr val="tx1">
                    <a:lumMod val="95000"/>
                    <a:lumOff val="5000"/>
                  </a:schemeClr>
                </a:solidFill>
                <a:effectLst/>
                <a:latin typeface="华文楷体" panose="02010600040101010101" pitchFamily="2" charset="-122"/>
                <a:ea typeface="华文楷体" panose="02010600040101010101" pitchFamily="2" charset="-122"/>
              </a:rPr>
              <a:t> </a:t>
            </a:r>
            <a:r>
              <a:rPr lang="zh-CN" altLang="en-US" sz="7200" b="1" dirty="0">
                <a:ln w="22225">
                  <a:noFill/>
                  <a:prstDash val="solid"/>
                </a:ln>
                <a:solidFill>
                  <a:schemeClr val="tx1">
                    <a:lumMod val="95000"/>
                    <a:lumOff val="5000"/>
                  </a:schemeClr>
                </a:solidFill>
                <a:latin typeface="华文楷体" panose="02010600040101010101" pitchFamily="2" charset="-122"/>
                <a:ea typeface="华文楷体" panose="02010600040101010101" pitchFamily="2" charset="-122"/>
              </a:rPr>
              <a:t>风 化 雨 沐 华 夏</a:t>
            </a:r>
          </a:p>
        </p:txBody>
      </p:sp>
      <p:cxnSp>
        <p:nvCxnSpPr>
          <p:cNvPr id="193" name="直接连接符 192"/>
          <p:cNvCxnSpPr/>
          <p:nvPr/>
        </p:nvCxnSpPr>
        <p:spPr>
          <a:xfrm>
            <a:off x="10255966" y="2294819"/>
            <a:ext cx="0" cy="1014525"/>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9721101" y="2802083"/>
            <a:ext cx="1069731"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11474052" y="2294817"/>
            <a:ext cx="0" cy="1014525"/>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10939187" y="2802081"/>
            <a:ext cx="1069731"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pic>
        <p:nvPicPr>
          <p:cNvPr id="206" name="图片 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7765" y="499029"/>
            <a:ext cx="2207342" cy="15609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p:tgtEl>
                                          <p:spTgt spid="45"/>
                                        </p:tgtEl>
                                        <p:attrNameLst>
                                          <p:attrName>ppt_y</p:attrName>
                                        </p:attrNameLst>
                                      </p:cBhvr>
                                      <p:tavLst>
                                        <p:tav tm="0">
                                          <p:val>
                                            <p:strVal val="#ppt_y+#ppt_h*1.125000"/>
                                          </p:val>
                                        </p:tav>
                                        <p:tav tm="100000">
                                          <p:val>
                                            <p:strVal val="#ppt_y"/>
                                          </p:val>
                                        </p:tav>
                                      </p:tavLst>
                                    </p:anim>
                                    <p:animEffect transition="in" filter="wipe(up)">
                                      <p:cBhvr>
                                        <p:cTn id="8" dur="500"/>
                                        <p:tgtEl>
                                          <p:spTgt spid="45"/>
                                        </p:tgtEl>
                                      </p:cBhvr>
                                    </p:animEffect>
                                  </p:childTnLst>
                                </p:cTn>
                              </p:par>
                              <p:par>
                                <p:cTn id="9" presetID="2" presetClass="entr" presetSubtype="6" fill="hold" nodeType="with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additive="base">
                                        <p:cTn id="11" dur="500" fill="hold"/>
                                        <p:tgtEl>
                                          <p:spTgt spid="206"/>
                                        </p:tgtEl>
                                        <p:attrNameLst>
                                          <p:attrName>ppt_x</p:attrName>
                                        </p:attrNameLst>
                                      </p:cBhvr>
                                      <p:tavLst>
                                        <p:tav tm="0">
                                          <p:val>
                                            <p:strVal val="1+#ppt_w/2"/>
                                          </p:val>
                                        </p:tav>
                                        <p:tav tm="100000">
                                          <p:val>
                                            <p:strVal val="#ppt_x"/>
                                          </p:val>
                                        </p:tav>
                                      </p:tavLst>
                                    </p:anim>
                                    <p:anim calcmode="lin" valueType="num">
                                      <p:cBhvr additive="base">
                                        <p:cTn id="12"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0" cy="900233"/>
            <a:chOff x="0" y="-89946"/>
            <a:chExt cx="12192000"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8"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对内改革：</a:t>
              </a:r>
              <a:r>
                <a:rPr lang="en-US" altLang="zh-CN" sz="3600" dirty="0" err="1">
                  <a:solidFill>
                    <a:schemeClr val="bg1"/>
                  </a:solidFill>
                  <a:latin typeface="华文楷体" panose="02010600040101010101" pitchFamily="2" charset="-122"/>
                  <a:ea typeface="华文楷体" panose="02010600040101010101" pitchFamily="2" charset="-122"/>
                </a:rPr>
                <a:t>倡导恢复高考第一人</a:t>
              </a:r>
              <a:r>
                <a:rPr lang="zh-CN" altLang="en-US" sz="3600" dirty="0">
                  <a:solidFill>
                    <a:schemeClr val="bg1"/>
                  </a:solidFill>
                  <a:latin typeface="华文楷体" panose="02010600040101010101" pitchFamily="2" charset="-122"/>
                  <a:ea typeface="华文楷体" panose="02010600040101010101" pitchFamily="2" charset="-122"/>
                </a:rPr>
                <a:t>：查全性</a:t>
              </a:r>
              <a:endParaRPr lang="en-US" altLang="zh-CN" sz="3600" dirty="0">
                <a:solidFill>
                  <a:schemeClr val="bg1"/>
                </a:solidFill>
                <a:latin typeface="华文楷体" panose="02010600040101010101" pitchFamily="2" charset="-122"/>
                <a:ea typeface="华文楷体" panose="02010600040101010101" pitchFamily="2" charset="-122"/>
              </a:endParaRPr>
            </a:p>
          </p:txBody>
        </p:sp>
      </p:grpSp>
      <p:pic>
        <p:nvPicPr>
          <p:cNvPr id="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99110" y="1226184"/>
            <a:ext cx="5239385" cy="4034835"/>
          </a:xfrm>
          <a:prstGeom prst="rect">
            <a:avLst/>
          </a:prstGeom>
          <a:noFill/>
          <a:ln>
            <a:noFill/>
          </a:ln>
        </p:spPr>
      </p:pic>
      <p:sp>
        <p:nvSpPr>
          <p:cNvPr id="8" name="文本框 7"/>
          <p:cNvSpPr txBox="1"/>
          <p:nvPr/>
        </p:nvSpPr>
        <p:spPr>
          <a:xfrm>
            <a:off x="499110" y="5575372"/>
            <a:ext cx="5239385" cy="922020"/>
          </a:xfrm>
          <a:prstGeom prst="rect">
            <a:avLst/>
          </a:prstGeom>
          <a:noFill/>
        </p:spPr>
        <p:txBody>
          <a:bodyPr wrap="square" rtlCol="0">
            <a:spAutoFit/>
          </a:bodyPr>
          <a:lstStyle/>
          <a:p>
            <a:r>
              <a:rPr lang="zh-CN" altLang="en-US" dirty="0"/>
              <a:t>查全性院士生前指着1977年全国科教工作座谈会的合影，介绍当时的情况。</a:t>
            </a:r>
            <a:endParaRPr lang="en-US" altLang="zh-CN" dirty="0"/>
          </a:p>
          <a:p>
            <a:r>
              <a:rPr lang="zh-CN" altLang="en-US" dirty="0"/>
              <a:t>（湖北日报全媒记者 田悦 摄于2007年6月）</a:t>
            </a:r>
          </a:p>
        </p:txBody>
      </p:sp>
      <p:sp>
        <p:nvSpPr>
          <p:cNvPr id="13" name="矩形: 圆角 12"/>
          <p:cNvSpPr/>
          <p:nvPr/>
        </p:nvSpPr>
        <p:spPr>
          <a:xfrm>
            <a:off x="5998888" y="1226185"/>
            <a:ext cx="5625565" cy="5282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998888" y="2072721"/>
            <a:ext cx="5625565" cy="4898221"/>
            <a:chOff x="6443999" y="1507406"/>
            <a:chExt cx="5201750" cy="4916203"/>
          </a:xfrm>
        </p:grpSpPr>
        <p:sp>
          <p:nvSpPr>
            <p:cNvPr id="15" name="Aitds4-1"/>
            <p:cNvSpPr>
              <a:spLocks noChangeArrowheads="1"/>
            </p:cNvSpPr>
            <p:nvPr/>
          </p:nvSpPr>
          <p:spPr bwMode="auto">
            <a:xfrm>
              <a:off x="6443999" y="1507406"/>
              <a:ext cx="5156648" cy="4440915"/>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文本框 16"/>
            <p:cNvSpPr txBox="1"/>
            <p:nvPr/>
          </p:nvSpPr>
          <p:spPr>
            <a:xfrm>
              <a:off x="6443999" y="1511997"/>
              <a:ext cx="5201750" cy="4911612"/>
            </a:xfrm>
            <a:prstGeom prst="rect">
              <a:avLst/>
            </a:prstGeom>
            <a:noFill/>
          </p:spPr>
          <p:txBody>
            <a:bodyPr wrap="square" rtlCol="0">
              <a:spAutoFit/>
            </a:bodyPr>
            <a:lstStyle/>
            <a:p>
              <a:r>
                <a:rPr lang="en-US" altLang="zh-CN" sz="2400" dirty="0"/>
                <a:t>       1977</a:t>
              </a:r>
              <a:r>
                <a:rPr lang="zh-CN" altLang="en-US" sz="2400" dirty="0"/>
                <a:t>年，</a:t>
              </a:r>
              <a:r>
                <a:rPr lang="zh-CN" altLang="en-US" sz="2400" b="1" dirty="0"/>
                <a:t>武汉大学副教授查全性</a:t>
              </a:r>
              <a:r>
                <a:rPr lang="zh-CN" altLang="en-US" sz="2400" dirty="0"/>
                <a:t>参加科教工作座谈会之前，他对会议内容心中无数，并未做准备，但他在会上越说越激动，痛陈当时的招生制度有</a:t>
              </a:r>
              <a:r>
                <a:rPr lang="zh-CN" altLang="en-US" sz="2400" b="1" dirty="0"/>
                <a:t>四大弊端：埋没人才；卡了工农兵子弟；助长不正之风；严重影响中小学学生和教师的积极性。</a:t>
              </a:r>
              <a:endParaRPr lang="en-US" altLang="zh-CN" sz="2400" b="1" dirty="0"/>
            </a:p>
            <a:p>
              <a:r>
                <a:rPr lang="en-US" altLang="zh-CN" sz="2400" b="1" dirty="0"/>
                <a:t>       </a:t>
              </a:r>
              <a:r>
                <a:rPr lang="zh-CN" altLang="en-US" sz="2400" dirty="0"/>
                <a:t>“今年招生还没开始，就已经有人在请客、送礼，走后门。甚至小学生都知道，今后上大学不需要学文化，只要有个好爸爸。”</a:t>
              </a:r>
              <a:endParaRPr lang="en-US" altLang="zh-CN" sz="2400" dirty="0"/>
            </a:p>
            <a:p>
              <a:endParaRPr lang="zh-CN" altLang="en-US" sz="2400" dirty="0"/>
            </a:p>
            <a:p>
              <a:endParaRPr lang="zh-CN" altLang="en-US" sz="2400" b="1" dirty="0"/>
            </a:p>
          </p:txBody>
        </p:sp>
      </p:grpSp>
      <p:sp>
        <p:nvSpPr>
          <p:cNvPr id="20" name="文本框 19"/>
          <p:cNvSpPr txBox="1"/>
          <p:nvPr/>
        </p:nvSpPr>
        <p:spPr>
          <a:xfrm>
            <a:off x="6371218" y="1235792"/>
            <a:ext cx="5582920" cy="523220"/>
          </a:xfrm>
          <a:prstGeom prst="rect">
            <a:avLst/>
          </a:prstGeom>
          <a:noFill/>
        </p:spPr>
        <p:txBody>
          <a:bodyPr wrap="square" rtlCol="0">
            <a:spAutoFit/>
          </a:bodyPr>
          <a:lstStyle/>
          <a:p>
            <a:r>
              <a:rPr lang="zh-CN" altLang="en-US" sz="2800" dirty="0">
                <a:solidFill>
                  <a:schemeClr val="bg1"/>
                </a:solidFill>
                <a:latin typeface="华文琥珀" panose="02010800040101010101" pitchFamily="2" charset="-122"/>
                <a:ea typeface="华文琥珀" panose="02010800040101010101" pitchFamily="2" charset="-122"/>
                <a:cs typeface="+mn-ea"/>
              </a:rPr>
              <a:t>查全性（</a:t>
            </a:r>
            <a:r>
              <a:rPr lang="en-US" altLang="zh-CN" sz="2800" dirty="0">
                <a:solidFill>
                  <a:schemeClr val="bg1"/>
                </a:solidFill>
                <a:latin typeface="华文琥珀" panose="02010800040101010101" pitchFamily="2" charset="-122"/>
                <a:ea typeface="华文琥珀" panose="02010800040101010101" pitchFamily="2" charset="-122"/>
                <a:cs typeface="+mn-ea"/>
              </a:rPr>
              <a:t>1925.4.11—2019.8.1</a:t>
            </a:r>
            <a:r>
              <a:rPr lang="zh-CN" altLang="en-US" sz="2800" dirty="0">
                <a:solidFill>
                  <a:schemeClr val="bg1"/>
                </a:solidFill>
                <a:latin typeface="华文琥珀" panose="02010800040101010101" pitchFamily="2" charset="-122"/>
                <a:ea typeface="华文琥珀" panose="02010800040101010101" pitchFamily="2" charset="-122"/>
                <a:cs typeface="+mn-ea"/>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对内改革：</a:t>
              </a:r>
              <a:r>
                <a:rPr lang="en-US" altLang="zh-CN" sz="3600" dirty="0" err="1">
                  <a:solidFill>
                    <a:schemeClr val="bg1"/>
                  </a:solidFill>
                  <a:latin typeface="华文楷体" panose="02010600040101010101" pitchFamily="2" charset="-122"/>
                  <a:ea typeface="华文楷体" panose="02010600040101010101" pitchFamily="2" charset="-122"/>
                </a:rPr>
                <a:t>倡导恢复高考第一人</a:t>
              </a:r>
              <a:r>
                <a:rPr lang="zh-CN" altLang="en-US" sz="3600" dirty="0">
                  <a:solidFill>
                    <a:schemeClr val="bg1"/>
                  </a:solidFill>
                  <a:latin typeface="华文楷体" panose="02010600040101010101" pitchFamily="2" charset="-122"/>
                  <a:ea typeface="华文楷体" panose="02010600040101010101" pitchFamily="2" charset="-122"/>
                </a:rPr>
                <a:t>：查全性</a:t>
              </a:r>
              <a:endParaRPr lang="en-US" altLang="zh-CN" sz="3600" dirty="0">
                <a:solidFill>
                  <a:schemeClr val="bg1"/>
                </a:solidFill>
                <a:latin typeface="华文楷体" panose="02010600040101010101" pitchFamily="2" charset="-122"/>
                <a:ea typeface="华文楷体" panose="02010600040101010101" pitchFamily="2" charset="-122"/>
              </a:endParaRPr>
            </a:p>
          </p:txBody>
        </p:sp>
      </p:grpSp>
      <p:sp>
        <p:nvSpPr>
          <p:cNvPr id="11" name="矩形: 圆角 10"/>
          <p:cNvSpPr/>
          <p:nvPr/>
        </p:nvSpPr>
        <p:spPr>
          <a:xfrm>
            <a:off x="5998888" y="1226185"/>
            <a:ext cx="5625565" cy="5282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371218" y="1235792"/>
            <a:ext cx="5582920" cy="523220"/>
          </a:xfrm>
          <a:prstGeom prst="rect">
            <a:avLst/>
          </a:prstGeom>
          <a:noFill/>
        </p:spPr>
        <p:txBody>
          <a:bodyPr wrap="square" rtlCol="0">
            <a:spAutoFit/>
          </a:bodyPr>
          <a:lstStyle/>
          <a:p>
            <a:r>
              <a:rPr lang="zh-CN" altLang="en-US" sz="2800" dirty="0">
                <a:solidFill>
                  <a:schemeClr val="bg1"/>
                </a:solidFill>
                <a:latin typeface="华文琥珀" panose="02010800040101010101" pitchFamily="2" charset="-122"/>
                <a:ea typeface="华文琥珀" panose="02010800040101010101" pitchFamily="2" charset="-122"/>
                <a:cs typeface="+mn-ea"/>
              </a:rPr>
              <a:t>查全性（</a:t>
            </a:r>
            <a:r>
              <a:rPr lang="en-US" altLang="zh-CN" sz="2800" dirty="0">
                <a:solidFill>
                  <a:schemeClr val="bg1"/>
                </a:solidFill>
                <a:latin typeface="华文琥珀" panose="02010800040101010101" pitchFamily="2" charset="-122"/>
                <a:ea typeface="华文琥珀" panose="02010800040101010101" pitchFamily="2" charset="-122"/>
                <a:cs typeface="+mn-ea"/>
              </a:rPr>
              <a:t>1925.4.11—2019.8.1</a:t>
            </a:r>
            <a:r>
              <a:rPr lang="zh-CN" altLang="en-US" sz="2800" dirty="0">
                <a:solidFill>
                  <a:schemeClr val="bg1"/>
                </a:solidFill>
                <a:latin typeface="华文琥珀" panose="02010800040101010101" pitchFamily="2" charset="-122"/>
                <a:ea typeface="华文琥珀" panose="02010800040101010101" pitchFamily="2" charset="-122"/>
                <a:cs typeface="+mn-ea"/>
              </a:rPr>
              <a:t>）</a:t>
            </a:r>
          </a:p>
        </p:txBody>
      </p:sp>
      <p:pic>
        <p:nvPicPr>
          <p:cNvPr id="1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99110" y="1226184"/>
            <a:ext cx="5239385" cy="4034835"/>
          </a:xfrm>
          <a:prstGeom prst="rect">
            <a:avLst/>
          </a:prstGeom>
          <a:noFill/>
          <a:ln>
            <a:noFill/>
          </a:ln>
        </p:spPr>
      </p:pic>
      <p:sp>
        <p:nvSpPr>
          <p:cNvPr id="20" name="文本框 19"/>
          <p:cNvSpPr txBox="1"/>
          <p:nvPr/>
        </p:nvSpPr>
        <p:spPr>
          <a:xfrm>
            <a:off x="499110" y="5575372"/>
            <a:ext cx="5239385" cy="922020"/>
          </a:xfrm>
          <a:prstGeom prst="rect">
            <a:avLst/>
          </a:prstGeom>
          <a:noFill/>
        </p:spPr>
        <p:txBody>
          <a:bodyPr wrap="square" rtlCol="0">
            <a:spAutoFit/>
          </a:bodyPr>
          <a:lstStyle/>
          <a:p>
            <a:r>
              <a:rPr lang="zh-CN" altLang="en-US" dirty="0"/>
              <a:t>查全性院士生前指着1977年全国科教工作座谈会的合影，介绍当时的情况。</a:t>
            </a:r>
            <a:endParaRPr lang="en-US" altLang="zh-CN" dirty="0"/>
          </a:p>
          <a:p>
            <a:r>
              <a:rPr lang="zh-CN" altLang="en-US" dirty="0"/>
              <a:t>（湖北日报全媒记者 田悦 摄于2007年6月）</a:t>
            </a:r>
          </a:p>
        </p:txBody>
      </p:sp>
      <p:grpSp>
        <p:nvGrpSpPr>
          <p:cNvPr id="21" name="组合 20"/>
          <p:cNvGrpSpPr/>
          <p:nvPr/>
        </p:nvGrpSpPr>
        <p:grpSpPr>
          <a:xfrm>
            <a:off x="5974499" y="2072721"/>
            <a:ext cx="5625565" cy="4424671"/>
            <a:chOff x="6421447" y="1507406"/>
            <a:chExt cx="5201750" cy="4440915"/>
          </a:xfrm>
        </p:grpSpPr>
        <p:sp>
          <p:nvSpPr>
            <p:cNvPr id="22" name="Aitds4-1"/>
            <p:cNvSpPr>
              <a:spLocks noChangeArrowheads="1"/>
            </p:cNvSpPr>
            <p:nvPr/>
          </p:nvSpPr>
          <p:spPr bwMode="auto">
            <a:xfrm>
              <a:off x="6443999" y="1507406"/>
              <a:ext cx="5156648" cy="4440915"/>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5" name="文本框 24"/>
            <p:cNvSpPr txBox="1"/>
            <p:nvPr/>
          </p:nvSpPr>
          <p:spPr>
            <a:xfrm>
              <a:off x="6421447" y="1670623"/>
              <a:ext cx="5201750" cy="3814996"/>
            </a:xfrm>
            <a:prstGeom prst="rect">
              <a:avLst/>
            </a:prstGeom>
            <a:noFill/>
          </p:spPr>
          <p:txBody>
            <a:bodyPr wrap="square" rtlCol="0">
              <a:spAutoFit/>
            </a:bodyPr>
            <a:lstStyle/>
            <a:p>
              <a:pPr>
                <a:spcBef>
                  <a:spcPts val="755"/>
                </a:spcBef>
                <a:spcAft>
                  <a:spcPts val="2160"/>
                </a:spcAft>
              </a:pPr>
              <a:r>
                <a:rPr lang="en-US" altLang="zh-CN" sz="2400" dirty="0"/>
                <a:t>       </a:t>
              </a:r>
              <a:r>
                <a:rPr lang="zh-CN" altLang="zh-CN" sz="2400" dirty="0"/>
                <a:t>他建议：</a:t>
              </a:r>
              <a:r>
                <a:rPr lang="en-US" altLang="zh-CN" sz="2400" dirty="0"/>
                <a:t>“</a:t>
              </a:r>
              <a:r>
                <a:rPr lang="zh-CN" altLang="zh-CN" sz="2400" dirty="0"/>
                <a:t>从今年开始就改进招生办法。</a:t>
              </a:r>
              <a:r>
                <a:rPr lang="zh-CN" altLang="zh-CN" sz="2400" b="1" dirty="0"/>
                <a:t>一定要当机立断，今年能办的就不要拖到明年去办</a:t>
              </a:r>
              <a:r>
                <a:rPr lang="zh-CN" altLang="zh-CN" sz="2400" dirty="0"/>
                <a:t>。</a:t>
              </a:r>
              <a:r>
                <a:rPr lang="en-US" altLang="zh-CN" sz="2400" dirty="0"/>
                <a:t>”</a:t>
              </a:r>
              <a:endParaRPr lang="zh-CN" altLang="zh-CN" sz="2400" dirty="0"/>
            </a:p>
            <a:p>
              <a:pPr>
                <a:spcBef>
                  <a:spcPts val="755"/>
                </a:spcBef>
                <a:spcAft>
                  <a:spcPts val="2160"/>
                </a:spcAft>
              </a:pPr>
              <a:r>
                <a:rPr lang="en-US" altLang="zh-CN" sz="2400" dirty="0"/>
                <a:t>       </a:t>
              </a:r>
              <a:r>
                <a:rPr lang="zh-CN" altLang="zh-CN" sz="2400" dirty="0"/>
                <a:t>就在座谈会召开前夕，</a:t>
              </a:r>
              <a:r>
                <a:rPr lang="zh-CN" altLang="zh-CN" sz="2400" b="1" dirty="0"/>
                <a:t>当年的全国高等学校招生会已经召开，</a:t>
              </a:r>
              <a:r>
                <a:rPr lang="en-US" altLang="zh-CN" sz="2400" b="1" dirty="0"/>
                <a:t>1977</a:t>
              </a:r>
              <a:r>
                <a:rPr lang="zh-CN" altLang="zh-CN" sz="2400" b="1" dirty="0"/>
                <a:t>年按照老办法招生几乎已成定局</a:t>
              </a:r>
              <a:r>
                <a:rPr lang="zh-CN" altLang="zh-CN" sz="2400" dirty="0"/>
                <a:t>。但邓小平同志认真听完查全性的建议，在征求在场人的意见后，当场拍板：</a:t>
              </a:r>
              <a:r>
                <a:rPr lang="zh-CN" altLang="zh-CN" sz="2400" b="1" dirty="0"/>
                <a:t>当年就恢复高考</a:t>
              </a:r>
              <a:r>
                <a:rPr lang="zh-CN" altLang="zh-CN" sz="2400" dirty="0"/>
                <a:t>。</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对外开放：留学生制度</a:t>
              </a:r>
            </a:p>
          </p:txBody>
        </p:sp>
      </p:grpSp>
      <p:grpSp>
        <p:nvGrpSpPr>
          <p:cNvPr id="7" name="组合 6"/>
          <p:cNvGrpSpPr/>
          <p:nvPr/>
        </p:nvGrpSpPr>
        <p:grpSpPr>
          <a:xfrm>
            <a:off x="863369" y="1809544"/>
            <a:ext cx="7221290" cy="1721918"/>
            <a:chOff x="863369" y="1809544"/>
            <a:chExt cx="7221290" cy="1721918"/>
          </a:xfrm>
        </p:grpSpPr>
        <p:grpSp>
          <p:nvGrpSpPr>
            <p:cNvPr id="3" name="组合 2"/>
            <p:cNvGrpSpPr/>
            <p:nvPr/>
          </p:nvGrpSpPr>
          <p:grpSpPr>
            <a:xfrm>
              <a:off x="863369" y="1809544"/>
              <a:ext cx="7221290" cy="1572828"/>
              <a:chOff x="981328" y="1101206"/>
              <a:chExt cx="8072467" cy="1100936"/>
            </a:xfrm>
          </p:grpSpPr>
          <p:grpSp>
            <p:nvGrpSpPr>
              <p:cNvPr id="13" name="Aitds4"/>
              <p:cNvGrpSpPr/>
              <p:nvPr/>
            </p:nvGrpSpPr>
            <p:grpSpPr bwMode="auto">
              <a:xfrm>
                <a:off x="981328" y="1470137"/>
                <a:ext cx="8072467" cy="732005"/>
                <a:chOff x="0" y="-38443"/>
                <a:chExt cx="8069950" cy="1153920"/>
              </a:xfrm>
            </p:grpSpPr>
            <p:sp>
              <p:nvSpPr>
                <p:cNvPr id="14" name="Aitds4-1"/>
                <p:cNvSpPr>
                  <a:spLocks noChangeArrowheads="1"/>
                </p:cNvSpPr>
                <p:nvPr/>
              </p:nvSpPr>
              <p:spPr bwMode="auto">
                <a:xfrm>
                  <a:off x="92118" y="-38443"/>
                  <a:ext cx="7977832" cy="1153920"/>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7" name="Aitds4-2"/>
              <p:cNvSpPr txBox="1">
                <a:spLocks noChangeArrowheads="1"/>
              </p:cNvSpPr>
              <p:nvPr/>
            </p:nvSpPr>
            <p:spPr bwMode="auto">
              <a:xfrm>
                <a:off x="987678" y="1101206"/>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r>
                  <a:rPr lang="en-US" altLang="zh-CN" sz="2400" b="1" dirty="0">
                    <a:solidFill>
                      <a:schemeClr val="tx1">
                        <a:lumMod val="85000"/>
                        <a:lumOff val="15000"/>
                      </a:schemeClr>
                    </a:solidFill>
                    <a:cs typeface="+mn-ea"/>
                    <a:sym typeface="+mn-lt"/>
                  </a:rPr>
                  <a:t>1978</a:t>
                </a:r>
                <a:r>
                  <a:rPr lang="zh-CN" altLang="en-US" sz="2400" b="1" dirty="0">
                    <a:solidFill>
                      <a:schemeClr val="tx1">
                        <a:lumMod val="85000"/>
                        <a:lumOff val="15000"/>
                      </a:schemeClr>
                    </a:solidFill>
                    <a:cs typeface="+mn-ea"/>
                    <a:sym typeface="+mn-lt"/>
                  </a:rPr>
                  <a:t>年</a:t>
                </a:r>
                <a:r>
                  <a:rPr lang="en-US" altLang="zh-CN" sz="2400" b="1" dirty="0">
                    <a:solidFill>
                      <a:schemeClr val="tx1">
                        <a:lumMod val="85000"/>
                        <a:lumOff val="15000"/>
                      </a:schemeClr>
                    </a:solidFill>
                    <a:cs typeface="+mn-ea"/>
                    <a:sym typeface="+mn-lt"/>
                  </a:rPr>
                  <a:t>-</a:t>
                </a:r>
                <a:r>
                  <a:rPr lang="zh-CN" altLang="en-US" sz="2400" b="1" dirty="0">
                    <a:solidFill>
                      <a:schemeClr val="tx1">
                        <a:lumMod val="85000"/>
                        <a:lumOff val="15000"/>
                      </a:schemeClr>
                    </a:solidFill>
                    <a:cs typeface="+mn-ea"/>
                    <a:sym typeface="+mn-lt"/>
                  </a:rPr>
                  <a:t>第一批公派赴美留学生</a:t>
                </a:r>
              </a:p>
            </p:txBody>
          </p:sp>
        </p:grpSp>
        <p:sp>
          <p:nvSpPr>
            <p:cNvPr id="4" name="文本框 3"/>
            <p:cNvSpPr txBox="1"/>
            <p:nvPr/>
          </p:nvSpPr>
          <p:spPr>
            <a:xfrm>
              <a:off x="945800" y="2332582"/>
              <a:ext cx="7082833" cy="1198880"/>
            </a:xfrm>
            <a:prstGeom prst="rect">
              <a:avLst/>
            </a:prstGeom>
            <a:noFill/>
          </p:spPr>
          <p:txBody>
            <a:bodyPr wrap="square" rtlCol="0">
              <a:spAutoFit/>
            </a:body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首批赴美留学人员派出之后，为落实扩大派遣留学人员出国渠道，教育部首先与欧美和日本等发达国家商谈合作互派留学人员，自此，</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拉开了中国改革开放后教育国际合作与交流的序幕。</a:t>
              </a:r>
            </a:p>
            <a:p>
              <a:endParaRPr lang="zh-CN" altLang="en-US" dirty="0">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841372" y="4177620"/>
            <a:ext cx="7371080" cy="1715531"/>
            <a:chOff x="1122822" y="1101206"/>
            <a:chExt cx="10526149" cy="1250953"/>
          </a:xfrm>
        </p:grpSpPr>
        <p:grpSp>
          <p:nvGrpSpPr>
            <p:cNvPr id="50" name="组合 49"/>
            <p:cNvGrpSpPr/>
            <p:nvPr/>
          </p:nvGrpSpPr>
          <p:grpSpPr>
            <a:xfrm>
              <a:off x="1122822" y="1101206"/>
              <a:ext cx="10386386" cy="1250953"/>
              <a:chOff x="981328" y="1101206"/>
              <a:chExt cx="8123683" cy="1250953"/>
            </a:xfrm>
          </p:grpSpPr>
          <p:grpSp>
            <p:nvGrpSpPr>
              <p:cNvPr id="53" name="Aitds4"/>
              <p:cNvGrpSpPr/>
              <p:nvPr/>
            </p:nvGrpSpPr>
            <p:grpSpPr bwMode="auto">
              <a:xfrm>
                <a:off x="981328" y="1620154"/>
                <a:ext cx="8123683" cy="732005"/>
                <a:chOff x="0" y="198041"/>
                <a:chExt cx="8121150" cy="1153920"/>
              </a:xfrm>
            </p:grpSpPr>
            <p:sp>
              <p:nvSpPr>
                <p:cNvPr id="55" name="Aitds4-1"/>
                <p:cNvSpPr>
                  <a:spLocks noChangeArrowheads="1"/>
                </p:cNvSpPr>
                <p:nvPr/>
              </p:nvSpPr>
              <p:spPr bwMode="auto">
                <a:xfrm>
                  <a:off x="143318" y="198041"/>
                  <a:ext cx="7977832" cy="1153920"/>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6"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54" name="Aitds4-2"/>
              <p:cNvSpPr txBox="1">
                <a:spLocks noChangeArrowheads="1"/>
              </p:cNvSpPr>
              <p:nvPr/>
            </p:nvSpPr>
            <p:spPr bwMode="auto">
              <a:xfrm>
                <a:off x="987678" y="1101206"/>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r>
                  <a:rPr kumimoji="0" lang="en-US" altLang="zh-CN" sz="2400" b="1" i="0" u="none" strike="noStrike" kern="1200" cap="none" spc="0" normalizeH="0" baseline="0" noProof="0" dirty="0">
                    <a:ln>
                      <a:noFill/>
                    </a:ln>
                    <a:solidFill>
                      <a:schemeClr val="tx1">
                        <a:lumMod val="85000"/>
                        <a:lumOff val="15000"/>
                      </a:schemeClr>
                    </a:solidFill>
                    <a:effectLst/>
                    <a:uLnTx/>
                    <a:uFillTx/>
                    <a:cs typeface="+mn-ea"/>
                    <a:sym typeface="+mn-lt"/>
                  </a:rPr>
                  <a:t>1985-</a:t>
                </a:r>
                <a:r>
                  <a:rPr kumimoji="0" lang="zh-CN" altLang="en-US" sz="2400" b="1" i="0" u="none" strike="noStrike" kern="1200" cap="none" spc="0" normalizeH="0" baseline="0" noProof="0" dirty="0">
                    <a:ln>
                      <a:noFill/>
                    </a:ln>
                    <a:solidFill>
                      <a:schemeClr val="tx1">
                        <a:lumMod val="85000"/>
                        <a:lumOff val="15000"/>
                      </a:schemeClr>
                    </a:solidFill>
                    <a:effectLst/>
                    <a:uLnTx/>
                    <a:uFillTx/>
                    <a:cs typeface="+mn-ea"/>
                    <a:sym typeface="+mn-lt"/>
                  </a:rPr>
                  <a:t>自费留学高潮</a:t>
                </a:r>
              </a:p>
            </p:txBody>
          </p:sp>
        </p:grpSp>
        <p:sp>
          <p:nvSpPr>
            <p:cNvPr id="51" name="文本框 50"/>
            <p:cNvSpPr txBox="1"/>
            <p:nvPr/>
          </p:nvSpPr>
          <p:spPr>
            <a:xfrm>
              <a:off x="1271537" y="1675373"/>
              <a:ext cx="10377434" cy="667700"/>
            </a:xfrm>
            <a:prstGeom prst="rect">
              <a:avLst/>
            </a:prstGeom>
            <a:noFill/>
          </p:spPr>
          <p:txBody>
            <a:bodyPr wrap="square" rtlCol="0">
              <a:spAutoFit/>
            </a:bodyPr>
            <a:lstStyle/>
            <a:p>
              <a:pPr lvl="0" defTabSz="1087120">
                <a:lnSpc>
                  <a:spcPts val="2000"/>
                </a:lnSpc>
                <a:spcBef>
                  <a:spcPct val="20000"/>
                </a:spcBef>
                <a:defRPr/>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1985</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年国家颁布了“关于自费留学的规定”，</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开放了自费留学的限制</a:t>
              </a:r>
            </a:p>
            <a:p>
              <a:pPr lvl="0" defTabSz="1087120">
                <a:lnSpc>
                  <a:spcPts val="2000"/>
                </a:lnSpc>
                <a:spcBef>
                  <a:spcPct val="20000"/>
                </a:spcBef>
                <a:defRPr/>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1993</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年，我国进一步放宽了自费出国留学政策，正式确定：</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支持留学，鼓励回国，来去自由</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p>
          </p:txBody>
        </p:sp>
      </p:grpSp>
      <p:sp>
        <p:nvSpPr>
          <p:cNvPr id="6" name="文本框 5"/>
          <p:cNvSpPr txBox="1"/>
          <p:nvPr/>
        </p:nvSpPr>
        <p:spPr>
          <a:xfrm>
            <a:off x="402494" y="1101144"/>
            <a:ext cx="5038830"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）出国留学</a:t>
            </a:r>
          </a:p>
        </p:txBody>
      </p:sp>
      <p:pic>
        <p:nvPicPr>
          <p:cNvPr id="60" name="图片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970" y="2138517"/>
            <a:ext cx="2408019" cy="4748980"/>
          </a:xfrm>
          <a:prstGeom prst="rect">
            <a:avLst/>
          </a:prstGeom>
        </p:spPr>
      </p:pic>
      <p:grpSp>
        <p:nvGrpSpPr>
          <p:cNvPr id="61" name="Aitds3"/>
          <p:cNvGrpSpPr/>
          <p:nvPr/>
        </p:nvGrpSpPr>
        <p:grpSpPr>
          <a:xfrm>
            <a:off x="361346" y="1878955"/>
            <a:ext cx="501650" cy="330200"/>
            <a:chOff x="2762976" y="2497837"/>
            <a:chExt cx="501650" cy="330200"/>
          </a:xfrm>
        </p:grpSpPr>
        <p:sp>
          <p:nvSpPr>
            <p:cNvPr id="62"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3"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4"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65" name="Aitds3"/>
          <p:cNvGrpSpPr/>
          <p:nvPr/>
        </p:nvGrpSpPr>
        <p:grpSpPr>
          <a:xfrm>
            <a:off x="278796" y="4179574"/>
            <a:ext cx="501650" cy="330200"/>
            <a:chOff x="2762976" y="2497837"/>
            <a:chExt cx="501650" cy="330200"/>
          </a:xfrm>
        </p:grpSpPr>
        <p:sp>
          <p:nvSpPr>
            <p:cNvPr id="66"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7"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8"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p:tgtEl>
                                          <p:spTgt spid="61"/>
                                        </p:tgtEl>
                                        <p:attrNameLst>
                                          <p:attrName>ppt_x</p:attrName>
                                        </p:attrNameLst>
                                      </p:cBhvr>
                                      <p:tavLst>
                                        <p:tav tm="0">
                                          <p:val>
                                            <p:strVal val="#ppt_x-#ppt_w*1.125000"/>
                                          </p:val>
                                        </p:tav>
                                        <p:tav tm="100000">
                                          <p:val>
                                            <p:strVal val="#ppt_x"/>
                                          </p:val>
                                        </p:tav>
                                      </p:tavLst>
                                    </p:anim>
                                    <p:animEffect transition="in" filter="wipe(right)">
                                      <p:cBhvr>
                                        <p:cTn id="12" dur="500"/>
                                        <p:tgtEl>
                                          <p:spTgt spid="61"/>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additive="base">
                                        <p:cTn id="16" dur="500"/>
                                        <p:tgtEl>
                                          <p:spTgt spid="65"/>
                                        </p:tgtEl>
                                        <p:attrNameLst>
                                          <p:attrName>ppt_x</p:attrName>
                                        </p:attrNameLst>
                                      </p:cBhvr>
                                      <p:tavLst>
                                        <p:tav tm="0">
                                          <p:val>
                                            <p:strVal val="#ppt_x-#ppt_w*1.125000"/>
                                          </p:val>
                                        </p:tav>
                                        <p:tav tm="100000">
                                          <p:val>
                                            <p:strVal val="#ppt_x"/>
                                          </p:val>
                                        </p:tav>
                                      </p:tavLst>
                                    </p:anim>
                                    <p:animEffect transition="in" filter="wipe(right)">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对外开放：留学生制度</a:t>
              </a:r>
            </a:p>
          </p:txBody>
        </p:sp>
      </p:grpSp>
      <p:grpSp>
        <p:nvGrpSpPr>
          <p:cNvPr id="7" name="组合 6"/>
          <p:cNvGrpSpPr/>
          <p:nvPr/>
        </p:nvGrpSpPr>
        <p:grpSpPr>
          <a:xfrm>
            <a:off x="863369" y="1809544"/>
            <a:ext cx="7299960" cy="1572828"/>
            <a:chOff x="863369" y="1809544"/>
            <a:chExt cx="7299960" cy="1572828"/>
          </a:xfrm>
        </p:grpSpPr>
        <p:grpSp>
          <p:nvGrpSpPr>
            <p:cNvPr id="3" name="组合 2"/>
            <p:cNvGrpSpPr/>
            <p:nvPr/>
          </p:nvGrpSpPr>
          <p:grpSpPr>
            <a:xfrm>
              <a:off x="863369" y="1809544"/>
              <a:ext cx="7221290" cy="1572828"/>
              <a:chOff x="981328" y="1101206"/>
              <a:chExt cx="8072467" cy="1100936"/>
            </a:xfrm>
          </p:grpSpPr>
          <p:grpSp>
            <p:nvGrpSpPr>
              <p:cNvPr id="13" name="Aitds4"/>
              <p:cNvGrpSpPr/>
              <p:nvPr/>
            </p:nvGrpSpPr>
            <p:grpSpPr bwMode="auto">
              <a:xfrm>
                <a:off x="981328" y="1470137"/>
                <a:ext cx="8072467" cy="732005"/>
                <a:chOff x="0" y="-38443"/>
                <a:chExt cx="8069950" cy="1153920"/>
              </a:xfrm>
            </p:grpSpPr>
            <p:sp>
              <p:nvSpPr>
                <p:cNvPr id="14" name="Aitds4-1"/>
                <p:cNvSpPr>
                  <a:spLocks noChangeArrowheads="1"/>
                </p:cNvSpPr>
                <p:nvPr/>
              </p:nvSpPr>
              <p:spPr bwMode="auto">
                <a:xfrm>
                  <a:off x="92118" y="-38443"/>
                  <a:ext cx="7977832" cy="1153920"/>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7" name="Aitds4-2"/>
              <p:cNvSpPr txBox="1">
                <a:spLocks noChangeArrowheads="1"/>
              </p:cNvSpPr>
              <p:nvPr/>
            </p:nvSpPr>
            <p:spPr bwMode="auto">
              <a:xfrm>
                <a:off x="987678" y="1101206"/>
                <a:ext cx="6042367" cy="3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r>
                  <a:rPr kumimoji="0" lang="en-US" altLang="zh-CN" sz="2400" b="1" i="0" u="none" strike="noStrike" kern="1200" cap="none" spc="0" normalizeH="0" baseline="0" noProof="0" dirty="0">
                    <a:ln>
                      <a:noFill/>
                    </a:ln>
                    <a:solidFill>
                      <a:schemeClr val="tx1">
                        <a:lumMod val="85000"/>
                        <a:lumOff val="15000"/>
                      </a:schemeClr>
                    </a:solidFill>
                    <a:effectLst/>
                    <a:uLnTx/>
                    <a:uFillTx/>
                    <a:cs typeface="+mn-ea"/>
                    <a:sym typeface="+mn-lt"/>
                  </a:rPr>
                  <a:t>1981</a:t>
                </a:r>
                <a:r>
                  <a:rPr kumimoji="0" lang="zh-CN" altLang="en-US" sz="2400" b="1" i="0" u="none" strike="noStrike" kern="1200" cap="none" spc="0" normalizeH="0" baseline="0" noProof="0" dirty="0">
                    <a:ln>
                      <a:noFill/>
                    </a:ln>
                    <a:solidFill>
                      <a:schemeClr val="tx1">
                        <a:lumMod val="85000"/>
                        <a:lumOff val="15000"/>
                      </a:schemeClr>
                    </a:solidFill>
                    <a:effectLst/>
                    <a:uLnTx/>
                    <a:uFillTx/>
                    <a:cs typeface="+mn-ea"/>
                    <a:sym typeface="+mn-lt"/>
                  </a:rPr>
                  <a:t>年</a:t>
                </a:r>
                <a:r>
                  <a:rPr kumimoji="0" lang="en-US" altLang="zh-CN" sz="24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2400" b="1" i="0" u="none" strike="noStrike" kern="1200" cap="none" spc="0" normalizeH="0" baseline="0" noProof="0" dirty="0">
                    <a:ln>
                      <a:noFill/>
                    </a:ln>
                    <a:solidFill>
                      <a:schemeClr val="tx1">
                        <a:lumMod val="85000"/>
                        <a:lumOff val="15000"/>
                      </a:schemeClr>
                    </a:solidFill>
                    <a:effectLst/>
                    <a:uLnTx/>
                    <a:uFillTx/>
                    <a:cs typeface="+mn-ea"/>
                    <a:sym typeface="+mn-lt"/>
                  </a:rPr>
                  <a:t>来华留学生</a:t>
                </a:r>
                <a:r>
                  <a:rPr lang="zh-CN" altLang="en-US" sz="2400" b="1" dirty="0">
                    <a:solidFill>
                      <a:schemeClr val="tx1">
                        <a:lumMod val="85000"/>
                        <a:lumOff val="15000"/>
                      </a:schemeClr>
                    </a:solidFill>
                    <a:cs typeface="+mn-ea"/>
                    <a:sym typeface="+mn-lt"/>
                  </a:rPr>
                  <a:t>可以申请学位</a:t>
                </a:r>
              </a:p>
            </p:txBody>
          </p:sp>
        </p:grpSp>
        <p:sp>
          <p:nvSpPr>
            <p:cNvPr id="4" name="文本框 3"/>
            <p:cNvSpPr txBox="1"/>
            <p:nvPr/>
          </p:nvSpPr>
          <p:spPr>
            <a:xfrm>
              <a:off x="945284" y="2600754"/>
              <a:ext cx="7218045" cy="603885"/>
            </a:xfrm>
            <a:prstGeom prst="rect">
              <a:avLst/>
            </a:prstGeom>
            <a:noFill/>
          </p:spPr>
          <p:txBody>
            <a:bodyPr wrap="square" rtlCol="0">
              <a:spAutoFit/>
            </a:bodyPr>
            <a:lstStyle/>
            <a:p>
              <a:pPr lvl="0" defTabSz="1087120">
                <a:lnSpc>
                  <a:spcPts val="2000"/>
                </a:lnSpc>
                <a:spcBef>
                  <a:spcPct val="20000"/>
                </a:spcBef>
                <a:defRPr/>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自</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1981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年</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月</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日起实施的</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中华人民共和国学位条例</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明确规定，来华留学生可以依法申请学位，</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为授予来华留学生学位提供了法规依据</a:t>
              </a:r>
              <a:r>
                <a:rPr lang="zh-CN" altLang="en-US" sz="1800" dirty="0">
                  <a:solidFill>
                    <a:schemeClr val="tx1">
                      <a:lumMod val="85000"/>
                      <a:lumOff val="15000"/>
                    </a:schemeClr>
                  </a:solidFill>
                  <a:cs typeface="+mn-ea"/>
                  <a:sym typeface="+mn-lt"/>
                </a:rPr>
                <a:t>。</a:t>
              </a:r>
            </a:p>
          </p:txBody>
        </p:sp>
      </p:grpSp>
      <p:grpSp>
        <p:nvGrpSpPr>
          <p:cNvPr id="49" name="组合 48"/>
          <p:cNvGrpSpPr/>
          <p:nvPr/>
        </p:nvGrpSpPr>
        <p:grpSpPr>
          <a:xfrm>
            <a:off x="810892" y="4120470"/>
            <a:ext cx="7273209" cy="1715531"/>
            <a:chOff x="1122822" y="1101206"/>
            <a:chExt cx="10386386" cy="1250953"/>
          </a:xfrm>
        </p:grpSpPr>
        <p:grpSp>
          <p:nvGrpSpPr>
            <p:cNvPr id="50" name="组合 49"/>
            <p:cNvGrpSpPr/>
            <p:nvPr/>
          </p:nvGrpSpPr>
          <p:grpSpPr>
            <a:xfrm>
              <a:off x="1122822" y="1101206"/>
              <a:ext cx="10386386" cy="1250953"/>
              <a:chOff x="981328" y="1101206"/>
              <a:chExt cx="8123683" cy="1250953"/>
            </a:xfrm>
          </p:grpSpPr>
          <p:grpSp>
            <p:nvGrpSpPr>
              <p:cNvPr id="53" name="Aitds4"/>
              <p:cNvGrpSpPr/>
              <p:nvPr/>
            </p:nvGrpSpPr>
            <p:grpSpPr bwMode="auto">
              <a:xfrm>
                <a:off x="981328" y="1620154"/>
                <a:ext cx="8123683" cy="732005"/>
                <a:chOff x="0" y="198041"/>
                <a:chExt cx="8121150" cy="1153920"/>
              </a:xfrm>
            </p:grpSpPr>
            <p:sp>
              <p:nvSpPr>
                <p:cNvPr id="55" name="Aitds4-1"/>
                <p:cNvSpPr>
                  <a:spLocks noChangeArrowheads="1"/>
                </p:cNvSpPr>
                <p:nvPr/>
              </p:nvSpPr>
              <p:spPr bwMode="auto">
                <a:xfrm>
                  <a:off x="143318" y="198041"/>
                  <a:ext cx="7977832" cy="1153920"/>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6"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54" name="Aitds4-2"/>
              <p:cNvSpPr txBox="1">
                <a:spLocks noChangeArrowheads="1"/>
              </p:cNvSpPr>
              <p:nvPr/>
            </p:nvSpPr>
            <p:spPr bwMode="auto">
              <a:xfrm>
                <a:off x="987678" y="1101206"/>
                <a:ext cx="6042367" cy="3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r>
                  <a:rPr kumimoji="0" lang="en-US" altLang="zh-CN" sz="2400" b="1" i="0" u="none" strike="noStrike" kern="1200" cap="none" spc="0" normalizeH="0" baseline="0" noProof="0" dirty="0">
                    <a:ln>
                      <a:noFill/>
                    </a:ln>
                    <a:solidFill>
                      <a:schemeClr val="tx1">
                        <a:lumMod val="85000"/>
                        <a:lumOff val="15000"/>
                      </a:schemeClr>
                    </a:solidFill>
                    <a:effectLst/>
                    <a:uLnTx/>
                    <a:uFillTx/>
                    <a:cs typeface="+mn-ea"/>
                    <a:sym typeface="+mn-lt"/>
                  </a:rPr>
                  <a:t>1989-</a:t>
                </a:r>
                <a:r>
                  <a:rPr kumimoji="0" lang="zh-CN" altLang="en-US" sz="2400" b="1" i="0" u="none" strike="noStrike" kern="1200" cap="none" spc="0" normalizeH="0" baseline="0" noProof="0" dirty="0">
                    <a:ln>
                      <a:noFill/>
                    </a:ln>
                    <a:solidFill>
                      <a:schemeClr val="tx1">
                        <a:lumMod val="85000"/>
                        <a:lumOff val="15000"/>
                      </a:schemeClr>
                    </a:solidFill>
                    <a:effectLst/>
                    <a:uLnTx/>
                    <a:uFillTx/>
                    <a:cs typeface="+mn-ea"/>
                    <a:sym typeface="+mn-lt"/>
                  </a:rPr>
                  <a:t>中央下放权力，扩大招生</a:t>
                </a:r>
              </a:p>
            </p:txBody>
          </p:sp>
        </p:grpSp>
        <p:sp>
          <p:nvSpPr>
            <p:cNvPr id="51" name="文本框 50"/>
            <p:cNvSpPr txBox="1"/>
            <p:nvPr/>
          </p:nvSpPr>
          <p:spPr>
            <a:xfrm>
              <a:off x="1315475" y="1636175"/>
              <a:ext cx="10123018" cy="627416"/>
            </a:xfrm>
            <a:prstGeom prst="rect">
              <a:avLst/>
            </a:prstGeom>
            <a:noFill/>
          </p:spPr>
          <p:txBody>
            <a:bodyPr wrap="square" rtlCol="0">
              <a:spAutoFit/>
            </a:bodyPr>
            <a:lstStyle/>
            <a:p>
              <a:pPr lvl="0" defTabSz="1087120">
                <a:lnSpc>
                  <a:spcPts val="2000"/>
                </a:lnSpc>
                <a:spcBef>
                  <a:spcPct val="20000"/>
                </a:spcBef>
                <a:defRPr/>
              </a:pPr>
              <a:r>
                <a:rPr lang="en-US" altLang="zh-CN" sz="1800" dirty="0">
                  <a:solidFill>
                    <a:schemeClr val="tx1">
                      <a:lumMod val="85000"/>
                      <a:lumOff val="15000"/>
                    </a:schemeClr>
                  </a:solidFill>
                  <a:cs typeface="+mn-ea"/>
                  <a:sym typeface="+mn-lt"/>
                </a:rPr>
                <a:t>·</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原国家教委发布的</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关于招收自费外国来华留学生的有关规定</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将招收自费留学生的审批权下放到了省一级教育行政部门，</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扩大了接收来华留学生的高等学校的范围，同时赋予了高等学校自主招生的权利</a:t>
              </a:r>
            </a:p>
          </p:txBody>
        </p:sp>
      </p:grpSp>
      <p:sp>
        <p:nvSpPr>
          <p:cNvPr id="6" name="文本框 5"/>
          <p:cNvSpPr txBox="1"/>
          <p:nvPr/>
        </p:nvSpPr>
        <p:spPr>
          <a:xfrm>
            <a:off x="402494" y="1101144"/>
            <a:ext cx="5038830"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）来华留学</a:t>
            </a:r>
          </a:p>
        </p:txBody>
      </p:sp>
      <p:grpSp>
        <p:nvGrpSpPr>
          <p:cNvPr id="61" name="Aitds3"/>
          <p:cNvGrpSpPr/>
          <p:nvPr/>
        </p:nvGrpSpPr>
        <p:grpSpPr>
          <a:xfrm>
            <a:off x="361346" y="1878955"/>
            <a:ext cx="501650" cy="330200"/>
            <a:chOff x="2762976" y="2497837"/>
            <a:chExt cx="501650" cy="330200"/>
          </a:xfrm>
        </p:grpSpPr>
        <p:sp>
          <p:nvSpPr>
            <p:cNvPr id="62"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3"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4"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65" name="Aitds3"/>
          <p:cNvGrpSpPr/>
          <p:nvPr/>
        </p:nvGrpSpPr>
        <p:grpSpPr>
          <a:xfrm>
            <a:off x="278796" y="4179574"/>
            <a:ext cx="501650" cy="330200"/>
            <a:chOff x="2762976" y="2497837"/>
            <a:chExt cx="501650" cy="330200"/>
          </a:xfrm>
        </p:grpSpPr>
        <p:sp>
          <p:nvSpPr>
            <p:cNvPr id="66"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7"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8"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970" y="2138517"/>
            <a:ext cx="2408019" cy="4748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ppt_x</p:attrName>
                                        </p:attrNameLst>
                                      </p:cBhvr>
                                      <p:tavLst>
                                        <p:tav tm="0">
                                          <p:val>
                                            <p:strVal val="#ppt_x-#ppt_w*1.125000"/>
                                          </p:val>
                                        </p:tav>
                                        <p:tav tm="100000">
                                          <p:val>
                                            <p:strVal val="#ppt_x"/>
                                          </p:val>
                                        </p:tav>
                                      </p:tavLst>
                                    </p:anim>
                                    <p:animEffect transition="in" filter="wipe(right)">
                                      <p:cBhvr>
                                        <p:cTn id="8" dur="500"/>
                                        <p:tgtEl>
                                          <p:spTgt spid="61"/>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500"/>
                                        <p:tgtEl>
                                          <p:spTgt spid="65"/>
                                        </p:tgtEl>
                                        <p:attrNameLst>
                                          <p:attrName>ppt_x</p:attrName>
                                        </p:attrNameLst>
                                      </p:cBhvr>
                                      <p:tavLst>
                                        <p:tav tm="0">
                                          <p:val>
                                            <p:strVal val="#ppt_x-#ppt_w*1.125000"/>
                                          </p:val>
                                        </p:tav>
                                        <p:tav tm="100000">
                                          <p:val>
                                            <p:strVal val="#ppt_x"/>
                                          </p:val>
                                        </p:tav>
                                      </p:tavLst>
                                    </p:anim>
                                    <p:animEffect transition="in" filter="wipe(right)">
                                      <p:cBhvr>
                                        <p:cTn id="13" dur="500"/>
                                        <p:tgtEl>
                                          <p:spTgt spid="65"/>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2407"/>
            <a:ext cx="12192000" cy="812694"/>
            <a:chOff x="0" y="-2407"/>
            <a:chExt cx="12192000" cy="812694"/>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8" y="80774"/>
              <a:ext cx="10453352" cy="646331"/>
            </a:xfrm>
            <a:prstGeom prst="rect">
              <a:avLst/>
            </a:prstGeom>
            <a:noFill/>
          </p:spPr>
          <p:txBody>
            <a:bodyPr wrap="square" rtlCol="0">
              <a:spAutoFit/>
            </a:bodyPr>
            <a:lstStyle/>
            <a:p>
              <a:r>
                <a:rPr lang="zh-CN" altLang="en-US" sz="3600" dirty="0">
                  <a:solidFill>
                    <a:schemeClr val="bg1"/>
                  </a:solidFill>
                  <a:latin typeface="华文楷体" panose="02010600040101010101" pitchFamily="2" charset="-122"/>
                  <a:ea typeface="华文楷体" panose="02010600040101010101" pitchFamily="2" charset="-122"/>
                </a:rPr>
                <a:t>当今教育的对外开放</a:t>
              </a:r>
            </a:p>
          </p:txBody>
        </p:sp>
      </p:grpSp>
      <p:grpSp>
        <p:nvGrpSpPr>
          <p:cNvPr id="20" name="组合 19"/>
          <p:cNvGrpSpPr/>
          <p:nvPr/>
        </p:nvGrpSpPr>
        <p:grpSpPr>
          <a:xfrm>
            <a:off x="217863" y="1255690"/>
            <a:ext cx="11695095" cy="5273900"/>
            <a:chOff x="217863" y="964543"/>
            <a:chExt cx="11314483" cy="5597074"/>
          </a:xfrm>
        </p:grpSpPr>
        <p:grpSp>
          <p:nvGrpSpPr>
            <p:cNvPr id="2" name="组合 1"/>
            <p:cNvGrpSpPr/>
            <p:nvPr/>
          </p:nvGrpSpPr>
          <p:grpSpPr>
            <a:xfrm>
              <a:off x="5308628" y="1689173"/>
              <a:ext cx="6223718" cy="4872444"/>
              <a:chOff x="4897120" y="810287"/>
              <a:chExt cx="6299200" cy="2618714"/>
            </a:xfrm>
          </p:grpSpPr>
          <p:sp>
            <p:nvSpPr>
              <p:cNvPr id="32" name="文本框 31"/>
              <p:cNvSpPr txBox="1"/>
              <p:nvPr/>
            </p:nvSpPr>
            <p:spPr>
              <a:xfrm>
                <a:off x="4897120" y="906533"/>
                <a:ext cx="6299200" cy="2158690"/>
              </a:xfrm>
              <a:prstGeom prst="rect">
                <a:avLst/>
              </a:prstGeom>
              <a:noFill/>
            </p:spPr>
            <p:txBody>
              <a:bodyPr wrap="square" rtlCol="0">
                <a:spAutoFit/>
              </a:bodyPr>
              <a:lstStyle/>
              <a:p>
                <a:pPr indent="457200" fontAlgn="auto"/>
                <a:r>
                  <a:rPr lang="zh-CN" altLang="en-US" sz="2400" dirty="0">
                    <a:latin typeface="微软雅黑" panose="020B0503020204020204" pitchFamily="34" charset="-122"/>
                    <a:ea typeface="微软雅黑" panose="020B0503020204020204" pitchFamily="34" charset="-122"/>
                  </a:rPr>
                  <a:t>孔子学院最重要的一项工作就是给世界各地</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的汉语学习者</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提供规范、权威的现代汉语教材；提供最正规、最主要的汉语教学渠道</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。2004年，全球首家孔子学院在韩国首尔正式设立。</a:t>
                </a:r>
              </a:p>
              <a:p>
                <a:pPr indent="457200" fontAlgn="auto"/>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截止2019年12月，中国已在162个国家（地区）建立550所孔子学院和1172个中小学孔子课堂。孔子学院自创办以来，累计为数千万各国学员</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学习中文、了解中国文化提供服务，在推动国际中文教育发展</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方面发挥了重要作用，成为</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世界认识中国的一个重要平台</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7" name="Aitds4-1"/>
              <p:cNvSpPr>
                <a:spLocks noChangeArrowheads="1"/>
              </p:cNvSpPr>
              <p:nvPr/>
            </p:nvSpPr>
            <p:spPr bwMode="auto">
              <a:xfrm>
                <a:off x="4924187" y="810287"/>
                <a:ext cx="6188974" cy="2618714"/>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63" y="969276"/>
              <a:ext cx="4624593" cy="301527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5308628" y="964543"/>
              <a:ext cx="6141552" cy="531139"/>
              <a:chOff x="5308628" y="964543"/>
              <a:chExt cx="6141552" cy="531139"/>
            </a:xfrm>
          </p:grpSpPr>
          <p:sp>
            <p:nvSpPr>
              <p:cNvPr id="43" name="矩形: 圆角 42"/>
              <p:cNvSpPr/>
              <p:nvPr/>
            </p:nvSpPr>
            <p:spPr>
              <a:xfrm>
                <a:off x="5308628" y="964543"/>
                <a:ext cx="6141552" cy="5282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308628" y="972462"/>
                <a:ext cx="6141552" cy="523220"/>
              </a:xfrm>
              <a:prstGeom prst="rect">
                <a:avLst/>
              </a:prstGeom>
              <a:noFill/>
            </p:spPr>
            <p:txBody>
              <a:bodyPr wrap="square" rtlCol="0">
                <a:spAutoFit/>
              </a:bodyPr>
              <a:lstStyle/>
              <a:p>
                <a:pPr algn="ctr"/>
                <a:r>
                  <a:rPr lang="zh-CN" altLang="en-US" sz="2800" dirty="0">
                    <a:solidFill>
                      <a:schemeClr val="bg1"/>
                    </a:solidFill>
                    <a:latin typeface="华文琥珀" panose="02010800040101010101" pitchFamily="2" charset="-122"/>
                    <a:ea typeface="华文琥珀" panose="02010800040101010101" pitchFamily="2" charset="-122"/>
                    <a:cs typeface="+mn-ea"/>
                  </a:rPr>
                  <a:t>孔子学院</a:t>
                </a:r>
              </a:p>
            </p:txBody>
          </p:sp>
        </p:grpSp>
        <p:pic>
          <p:nvPicPr>
            <p:cNvPr id="47" name="图片 46" descr="孔子学院"/>
            <p:cNvPicPr>
              <a:picLocks noChangeAspect="1"/>
            </p:cNvPicPr>
            <p:nvPr/>
          </p:nvPicPr>
          <p:blipFill>
            <a:blip r:embed="rId5"/>
            <a:stretch>
              <a:fillRect/>
            </a:stretch>
          </p:blipFill>
          <p:spPr>
            <a:xfrm>
              <a:off x="901548" y="4068545"/>
              <a:ext cx="3045826" cy="2493072"/>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2407"/>
            <a:ext cx="12192000" cy="812694"/>
            <a:chOff x="0" y="-2407"/>
            <a:chExt cx="12192000" cy="812694"/>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8" y="80774"/>
              <a:ext cx="10453352" cy="646331"/>
            </a:xfrm>
            <a:prstGeom prst="rect">
              <a:avLst/>
            </a:prstGeom>
            <a:noFill/>
          </p:spPr>
          <p:txBody>
            <a:bodyPr wrap="square" rtlCol="0">
              <a:spAutoFit/>
            </a:bodyPr>
            <a:lstStyle/>
            <a:p>
              <a:r>
                <a:rPr lang="zh-CN" altLang="en-US" sz="3600" dirty="0">
                  <a:solidFill>
                    <a:schemeClr val="bg1"/>
                  </a:solidFill>
                  <a:latin typeface="华文楷体" panose="02010600040101010101" pitchFamily="2" charset="-122"/>
                  <a:ea typeface="华文楷体" panose="02010600040101010101" pitchFamily="2" charset="-122"/>
                </a:rPr>
                <a:t>当今教育的对外开放</a:t>
              </a:r>
            </a:p>
          </p:txBody>
        </p:sp>
      </p:grpSp>
      <p:grpSp>
        <p:nvGrpSpPr>
          <p:cNvPr id="5" name="组合 4"/>
          <p:cNvGrpSpPr/>
          <p:nvPr/>
        </p:nvGrpSpPr>
        <p:grpSpPr>
          <a:xfrm>
            <a:off x="412858" y="1334520"/>
            <a:ext cx="11366283" cy="4705671"/>
            <a:chOff x="379214" y="1521264"/>
            <a:chExt cx="11366283" cy="4705671"/>
          </a:xfrm>
        </p:grpSpPr>
        <p:pic>
          <p:nvPicPr>
            <p:cNvPr id="13" name="图片 12" descr="Q5KUQJ0{HWZHWE__}D$4Y(2"/>
            <p:cNvPicPr>
              <a:picLocks noChangeAspect="1"/>
            </p:cNvPicPr>
            <p:nvPr/>
          </p:nvPicPr>
          <p:blipFill>
            <a:blip r:embed="rId4"/>
            <a:stretch>
              <a:fillRect/>
            </a:stretch>
          </p:blipFill>
          <p:spPr>
            <a:xfrm>
              <a:off x="5381848" y="1521264"/>
              <a:ext cx="6363649" cy="4705671"/>
            </a:xfrm>
            <a:prstGeom prst="rect">
              <a:avLst/>
            </a:prstGeom>
            <a:noFill/>
            <a:ln>
              <a:noFill/>
            </a:ln>
          </p:spPr>
        </p:pic>
        <p:grpSp>
          <p:nvGrpSpPr>
            <p:cNvPr id="14" name="组合 13"/>
            <p:cNvGrpSpPr/>
            <p:nvPr/>
          </p:nvGrpSpPr>
          <p:grpSpPr>
            <a:xfrm>
              <a:off x="379215" y="2352502"/>
              <a:ext cx="4674295" cy="3874433"/>
              <a:chOff x="518298" y="3683001"/>
              <a:chExt cx="4796077" cy="2167253"/>
            </a:xfrm>
          </p:grpSpPr>
          <p:sp>
            <p:nvSpPr>
              <p:cNvPr id="15" name="文本框 14"/>
              <p:cNvSpPr txBox="1"/>
              <p:nvPr/>
            </p:nvSpPr>
            <p:spPr>
              <a:xfrm>
                <a:off x="518298" y="3732663"/>
                <a:ext cx="4777740" cy="2117003"/>
              </a:xfrm>
              <a:prstGeom prst="rect">
                <a:avLst/>
              </a:prstGeom>
              <a:noFill/>
            </p:spPr>
            <p:txBody>
              <a:bodyPr wrap="square" rtlCol="0">
                <a:spAutoFit/>
              </a:bodyPr>
              <a:lstStyle/>
              <a:p>
                <a:pPr indent="457200" fontAlgn="auto"/>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截至2019年，我国已与24个“一带一路”沿线国家签署高等教育学历学位互认协议，共有60所高校在23个沿线国家开展境外办学，16所高校与沿线国家高校建立了17个教育部国际合作联合实验室。</a:t>
                </a:r>
              </a:p>
              <a:p>
                <a:pPr indent="457200" fontAlgn="auto"/>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2017年，共有31.72万沿线国家留学生来华留学，占来华留学总人数的64.85%。</a:t>
                </a:r>
              </a:p>
            </p:txBody>
          </p:sp>
          <p:sp>
            <p:nvSpPr>
              <p:cNvPr id="17" name="Aitds4-1"/>
              <p:cNvSpPr>
                <a:spLocks noChangeArrowheads="1"/>
              </p:cNvSpPr>
              <p:nvPr/>
            </p:nvSpPr>
            <p:spPr bwMode="auto">
              <a:xfrm>
                <a:off x="536634" y="3683001"/>
                <a:ext cx="4777741" cy="2167253"/>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4" name="组合 3"/>
            <p:cNvGrpSpPr/>
            <p:nvPr/>
          </p:nvGrpSpPr>
          <p:grpSpPr>
            <a:xfrm>
              <a:off x="379214" y="1521265"/>
              <a:ext cx="4952639" cy="550534"/>
              <a:chOff x="379215" y="1521265"/>
              <a:chExt cx="4852067" cy="550534"/>
            </a:xfrm>
          </p:grpSpPr>
          <p:sp>
            <p:nvSpPr>
              <p:cNvPr id="21" name="矩形: 圆角 20"/>
              <p:cNvSpPr/>
              <p:nvPr/>
            </p:nvSpPr>
            <p:spPr>
              <a:xfrm>
                <a:off x="379215" y="1521265"/>
                <a:ext cx="4701502" cy="53238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79215" y="1548579"/>
                <a:ext cx="4852067" cy="523220"/>
              </a:xfrm>
              <a:prstGeom prst="rect">
                <a:avLst/>
              </a:prstGeom>
              <a:noFill/>
            </p:spPr>
            <p:txBody>
              <a:bodyPr wrap="square" rtlCol="0">
                <a:spAutoFit/>
              </a:bodyPr>
              <a:lstStyle>
                <a:defPPr>
                  <a:defRPr lang="zh-CN"/>
                </a:defPPr>
                <a:lvl1pPr algn="ctr">
                  <a:defRPr sz="2800">
                    <a:solidFill>
                      <a:schemeClr val="bg1"/>
                    </a:solidFill>
                    <a:latin typeface="华文琥珀" panose="02010800040101010101" pitchFamily="2" charset="-122"/>
                    <a:ea typeface="华文琥珀" panose="02010800040101010101" pitchFamily="2" charset="-122"/>
                    <a:cs typeface="+mn-ea"/>
                  </a:defRPr>
                </a:lvl1pPr>
              </a:lstStyle>
              <a:p>
                <a:r>
                  <a:rPr lang="zh-CN" altLang="en-US" dirty="0"/>
                  <a:t>一带一路</a:t>
                </a: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从数据看改革开放对教育的重大意义</a:t>
              </a:r>
            </a:p>
          </p:txBody>
        </p:sp>
      </p:grpSp>
      <p:sp>
        <p:nvSpPr>
          <p:cNvPr id="26" name="文本框 25"/>
          <p:cNvSpPr txBox="1"/>
          <p:nvPr/>
        </p:nvSpPr>
        <p:spPr>
          <a:xfrm>
            <a:off x="402494" y="1101144"/>
            <a:ext cx="503883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一、基础教育</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3" name="组合 42"/>
          <p:cNvGrpSpPr/>
          <p:nvPr/>
        </p:nvGrpSpPr>
        <p:grpSpPr>
          <a:xfrm>
            <a:off x="458746" y="1809543"/>
            <a:ext cx="5150003" cy="4127617"/>
            <a:chOff x="458746" y="1809544"/>
            <a:chExt cx="4777670" cy="3330402"/>
          </a:xfrm>
        </p:grpSpPr>
        <p:grpSp>
          <p:nvGrpSpPr>
            <p:cNvPr id="7" name="组合 6"/>
            <p:cNvGrpSpPr/>
            <p:nvPr/>
          </p:nvGrpSpPr>
          <p:grpSpPr>
            <a:xfrm>
              <a:off x="458746" y="1809544"/>
              <a:ext cx="4777670" cy="3087754"/>
              <a:chOff x="869049" y="1809544"/>
              <a:chExt cx="7188282" cy="3087754"/>
            </a:xfrm>
          </p:grpSpPr>
          <p:sp>
            <p:nvSpPr>
              <p:cNvPr id="11" name="Aitds4-2"/>
              <p:cNvSpPr txBox="1">
                <a:spLocks noChangeArrowheads="1"/>
              </p:cNvSpPr>
              <p:nvPr/>
            </p:nvSpPr>
            <p:spPr bwMode="auto">
              <a:xfrm>
                <a:off x="869049" y="1809544"/>
                <a:ext cx="540524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0"/>
                <a:r>
                  <a:rPr lang="en-US" altLang="zh-CN"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初中学校数量</a:t>
                </a:r>
                <a:endParaRPr lang="zh-CN" altLang="zh-CN" sz="24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974498" y="2587810"/>
                <a:ext cx="7082833" cy="2309488"/>
              </a:xfrm>
              <a:prstGeom prst="rect">
                <a:avLst/>
              </a:prstGeom>
              <a:noFill/>
            </p:spPr>
            <p:txBody>
              <a:bodyPr wrap="square" rtlCol="0">
                <a:spAutoFit/>
              </a:bodyPr>
              <a:lstStyle/>
              <a:p>
                <a:pPr indent="0"/>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新中国成立初期，初中教育学校匮乏。我国初中等教育发展较慢</a:t>
                </a:r>
                <a:r>
                  <a:rPr lang="zh-CN" altLang="en-US"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1949</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年全国普通初中学校数量仅</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2448</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所</a:t>
                </a:r>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2017</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年全国初级中学学校数量达</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35696</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所。</a:t>
                </a:r>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另外，据教育部数据显示，</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年全国共有初中</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5.20</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万所，比上年增长</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0.17%</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2" name="Aitds4-1"/>
            <p:cNvSpPr>
              <a:spLocks noChangeArrowheads="1"/>
            </p:cNvSpPr>
            <p:nvPr/>
          </p:nvSpPr>
          <p:spPr bwMode="auto">
            <a:xfrm>
              <a:off x="458746" y="2425563"/>
              <a:ext cx="4707584" cy="2714383"/>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44" name="图片 43"/>
          <p:cNvPicPr/>
          <p:nvPr/>
        </p:nvPicPr>
        <p:blipFill>
          <a:blip r:embed="rId4"/>
          <a:stretch>
            <a:fillRect/>
          </a:stretch>
        </p:blipFill>
        <p:spPr>
          <a:xfrm>
            <a:off x="5998477" y="1101144"/>
            <a:ext cx="5734777" cy="4732986"/>
          </a:xfrm>
          <a:prstGeom prst="rect">
            <a:avLst/>
          </a:prstGeom>
          <a:noFill/>
          <a:ln w="9525">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从数据看改革开放对教育的重大意义</a:t>
              </a:r>
            </a:p>
          </p:txBody>
        </p:sp>
      </p:grpSp>
      <p:sp>
        <p:nvSpPr>
          <p:cNvPr id="26" name="文本框 25"/>
          <p:cNvSpPr txBox="1"/>
          <p:nvPr/>
        </p:nvSpPr>
        <p:spPr>
          <a:xfrm>
            <a:off x="402494" y="1101144"/>
            <a:ext cx="503883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一、基础教育</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3" name="组合 42"/>
          <p:cNvGrpSpPr/>
          <p:nvPr/>
        </p:nvGrpSpPr>
        <p:grpSpPr>
          <a:xfrm>
            <a:off x="458746" y="1809543"/>
            <a:ext cx="5150003" cy="4127617"/>
            <a:chOff x="458746" y="1809544"/>
            <a:chExt cx="4777670" cy="3330402"/>
          </a:xfrm>
        </p:grpSpPr>
        <p:grpSp>
          <p:nvGrpSpPr>
            <p:cNvPr id="7" name="组合 6"/>
            <p:cNvGrpSpPr/>
            <p:nvPr/>
          </p:nvGrpSpPr>
          <p:grpSpPr>
            <a:xfrm>
              <a:off x="458746" y="1809544"/>
              <a:ext cx="4777670" cy="3087754"/>
              <a:chOff x="869049" y="1809544"/>
              <a:chExt cx="7188282" cy="3087754"/>
            </a:xfrm>
          </p:grpSpPr>
          <p:sp>
            <p:nvSpPr>
              <p:cNvPr id="11" name="Aitds4-2"/>
              <p:cNvSpPr txBox="1">
                <a:spLocks noChangeArrowheads="1"/>
              </p:cNvSpPr>
              <p:nvPr/>
            </p:nvSpPr>
            <p:spPr bwMode="auto">
              <a:xfrm>
                <a:off x="869049" y="1809544"/>
                <a:ext cx="5405247" cy="39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0"/>
                <a:r>
                  <a:rPr lang="en-US" altLang="zh-CN"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zh-CN"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初中在校生人数</a:t>
                </a:r>
                <a:endParaRPr lang="en-US" altLang="zh-CN" sz="24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974498" y="2587810"/>
                <a:ext cx="7082833" cy="2309488"/>
              </a:xfrm>
              <a:prstGeom prst="rect">
                <a:avLst/>
              </a:prstGeom>
              <a:noFill/>
            </p:spPr>
            <p:txBody>
              <a:bodyPr wrap="square" rtlCol="0">
                <a:spAutoFit/>
              </a:bodyPr>
              <a:lstStyle/>
              <a:p>
                <a:pPr indent="0"/>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1978</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年才统计得出全国共有</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4995</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万在校生，毛入学率为</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66.4%</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年全国初中阶段在校生</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4652.59</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万人，比上年增长</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4.74%</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年我国初中阶段毛入学率达到</a:t>
                </a:r>
                <a:r>
                  <a:rPr lang="en-US"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100.9%</a:t>
                </a:r>
                <a:r>
                  <a:rPr lang="zh-CN" altLang="zh-CN" sz="2000"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p>
            </p:txBody>
          </p:sp>
        </p:grpSp>
        <p:sp>
          <p:nvSpPr>
            <p:cNvPr id="42" name="Aitds4-1"/>
            <p:cNvSpPr>
              <a:spLocks noChangeArrowheads="1"/>
            </p:cNvSpPr>
            <p:nvPr/>
          </p:nvSpPr>
          <p:spPr bwMode="auto">
            <a:xfrm>
              <a:off x="458746" y="2425563"/>
              <a:ext cx="4707584" cy="2714383"/>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14" name="图片 13"/>
          <p:cNvPicPr/>
          <p:nvPr/>
        </p:nvPicPr>
        <p:blipFill>
          <a:blip r:embed="rId4"/>
          <a:stretch>
            <a:fillRect/>
          </a:stretch>
        </p:blipFill>
        <p:spPr>
          <a:xfrm>
            <a:off x="6096000" y="1101144"/>
            <a:ext cx="5637254" cy="4836016"/>
          </a:xfrm>
          <a:prstGeom prst="rect">
            <a:avLst/>
          </a:prstGeom>
          <a:noFill/>
          <a:ln w="9525">
            <a:solidFill>
              <a:schemeClr val="tx1"/>
            </a:solidFill>
          </a:ln>
        </p:spPr>
      </p:pic>
      <p:sp>
        <p:nvSpPr>
          <p:cNvPr id="2" name="文本框 1"/>
          <p:cNvSpPr txBox="1"/>
          <p:nvPr/>
        </p:nvSpPr>
        <p:spPr>
          <a:xfrm>
            <a:off x="402494" y="6078828"/>
            <a:ext cx="11413872" cy="646331"/>
          </a:xfrm>
          <a:prstGeom prst="rect">
            <a:avLst/>
          </a:prstGeom>
          <a:noFill/>
        </p:spPr>
        <p:txBody>
          <a:bodyPr wrap="square" rtlCol="0">
            <a:spAutoFit/>
          </a:bodyPr>
          <a:lstStyle/>
          <a:p>
            <a:r>
              <a:rPr lang="zh-CN"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毛入学率</a:t>
            </a:r>
            <a:r>
              <a:rPr lang="zh-CN" altLang="en-US"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某学年度某级教育在校生数占相应学龄人口总数比例</a:t>
            </a:r>
            <a:r>
              <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标志教育相对规模和教育机会</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从数据看改革开放对教育的重大意义</a:t>
              </a:r>
            </a:p>
          </p:txBody>
        </p:sp>
      </p:grpSp>
      <p:sp>
        <p:nvSpPr>
          <p:cNvPr id="26" name="文本框 25"/>
          <p:cNvSpPr txBox="1"/>
          <p:nvPr/>
        </p:nvSpPr>
        <p:spPr>
          <a:xfrm>
            <a:off x="402494" y="1101144"/>
            <a:ext cx="503883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二、高等教育（人数分析）</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 name="图表 10"/>
          <p:cNvGraphicFramePr/>
          <p:nvPr/>
        </p:nvGraphicFramePr>
        <p:xfrm>
          <a:off x="0" y="1758311"/>
          <a:ext cx="12192000" cy="509968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从数据看改革开放对教育的重大意义</a:t>
              </a:r>
            </a:p>
          </p:txBody>
        </p:sp>
      </p:grpSp>
      <p:sp>
        <p:nvSpPr>
          <p:cNvPr id="26" name="文本框 25"/>
          <p:cNvSpPr txBox="1"/>
          <p:nvPr/>
        </p:nvSpPr>
        <p:spPr>
          <a:xfrm>
            <a:off x="402494" y="1101144"/>
            <a:ext cx="5038830"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3.</a:t>
            </a:r>
            <a:r>
              <a:rPr lang="zh-CN" altLang="en-US" sz="3200" dirty="0">
                <a:latin typeface="微软雅黑" panose="020B0503020204020204" pitchFamily="34" charset="-122"/>
                <a:ea typeface="微软雅黑" panose="020B0503020204020204" pitchFamily="34" charset="-122"/>
              </a:rPr>
              <a:t>财政性教育支出</a:t>
            </a:r>
          </a:p>
        </p:txBody>
      </p:sp>
      <p:pic>
        <p:nvPicPr>
          <p:cNvPr id="9" name="图片 4"/>
          <p:cNvPicPr>
            <a:picLocks noChangeAspect="1"/>
          </p:cNvPicPr>
          <p:nvPr/>
        </p:nvPicPr>
        <p:blipFill>
          <a:blip r:embed="rId4"/>
          <a:stretch>
            <a:fillRect/>
          </a:stretch>
        </p:blipFill>
        <p:spPr>
          <a:xfrm>
            <a:off x="5286778" y="904180"/>
            <a:ext cx="7031865" cy="5903339"/>
          </a:xfrm>
          <a:prstGeom prst="rect">
            <a:avLst/>
          </a:prstGeom>
        </p:spPr>
      </p:pic>
      <p:sp>
        <p:nvSpPr>
          <p:cNvPr id="3" name="文本框 2"/>
          <p:cNvSpPr txBox="1"/>
          <p:nvPr/>
        </p:nvSpPr>
        <p:spPr>
          <a:xfrm>
            <a:off x="528034" y="1910415"/>
            <a:ext cx="5038830" cy="4431983"/>
          </a:xfrm>
          <a:prstGeom prst="rect">
            <a:avLst/>
          </a:prstGeom>
          <a:noFill/>
        </p:spPr>
        <p:txBody>
          <a:bodyPr wrap="square" rtlCol="0">
            <a:spAutoFit/>
          </a:bodyPr>
          <a:lstStyle/>
          <a:p>
            <a:pPr indent="0" fontAlgn="auto"/>
            <a:r>
              <a:rPr lang="en-US" altLang="zh-CN" sz="2400" dirty="0">
                <a:solidFill>
                  <a:srgbClr val="000000"/>
                </a:solidFill>
                <a:ea typeface="微软雅黑" panose="020B0503020204020204" pitchFamily="34" charset="-122"/>
              </a:rPr>
              <a:t>2</a:t>
            </a:r>
            <a:r>
              <a:rPr lang="zh-CN" altLang="zh-CN" sz="2400" dirty="0">
                <a:solidFill>
                  <a:srgbClr val="000000"/>
                </a:solidFill>
                <a:ea typeface="微软雅黑" panose="020B0503020204020204" pitchFamily="34" charset="-122"/>
              </a:rPr>
              <a:t>012年，国家财政性教育经费支出占国内生产总值的比例实现4%目标后，连续6年保持在4%以上，并于2016年首次突破3万亿元</a:t>
            </a:r>
          </a:p>
          <a:p>
            <a:pPr indent="0" fontAlgn="auto"/>
            <a:r>
              <a:rPr lang="zh-CN" altLang="zh-CN" sz="2400" dirty="0">
                <a:solidFill>
                  <a:srgbClr val="000000"/>
                </a:solidFill>
                <a:ea typeface="微软雅黑" panose="020B0503020204020204" pitchFamily="34" charset="-122"/>
              </a:rPr>
              <a:t>2010年我国高等教育总投入为5629亿元，2016年首次突破万亿，2017年达到了11109亿。</a:t>
            </a:r>
          </a:p>
          <a:p>
            <a:pPr indent="0" fontAlgn="auto"/>
            <a:r>
              <a:rPr lang="zh-CN" altLang="zh-CN" sz="2400" dirty="0">
                <a:solidFill>
                  <a:srgbClr val="000000"/>
                </a:solidFill>
                <a:ea typeface="微软雅黑" panose="020B0503020204020204" pitchFamily="34" charset="-122"/>
              </a:rPr>
              <a:t>2010年普通高校生均教育经费20498元</a:t>
            </a:r>
          </a:p>
          <a:p>
            <a:pPr indent="0" fontAlgn="auto"/>
            <a:r>
              <a:rPr lang="zh-CN" altLang="zh-CN" sz="2400" dirty="0">
                <a:solidFill>
                  <a:srgbClr val="000000"/>
                </a:solidFill>
                <a:ea typeface="微软雅黑" panose="020B0503020204020204" pitchFamily="34" charset="-122"/>
              </a:rPr>
              <a:t>2017年生均教育经费为33481元，较2010年增长了63.3%。</a:t>
            </a:r>
            <a:endParaRPr lang="zh-CN" altLang="en-US" sz="2400" dirty="0">
              <a:solidFill>
                <a:srgbClr val="000000"/>
              </a:solidFill>
              <a:ea typeface="微软雅黑" panose="020B0503020204020204" pitchFamily="34" charset="-122"/>
            </a:endParaRPr>
          </a:p>
          <a:p>
            <a:endParaRPr lang="zh-CN" altLang="en-US" dirty="0"/>
          </a:p>
        </p:txBody>
      </p:sp>
      <p:sp>
        <p:nvSpPr>
          <p:cNvPr id="12" name="Aitds4-1"/>
          <p:cNvSpPr>
            <a:spLocks noChangeArrowheads="1"/>
          </p:cNvSpPr>
          <p:nvPr/>
        </p:nvSpPr>
        <p:spPr bwMode="auto">
          <a:xfrm>
            <a:off x="402494" y="1882883"/>
            <a:ext cx="5074455" cy="4344052"/>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PA-102225"/>
          <p:cNvCxnSpPr/>
          <p:nvPr>
            <p:custDataLst>
              <p:tags r:id="rId1"/>
            </p:custDataLst>
          </p:nvPr>
        </p:nvCxnSpPr>
        <p:spPr>
          <a:xfrm>
            <a:off x="3580385" y="1874734"/>
            <a:ext cx="514285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PA-102226"/>
          <p:cNvCxnSpPr/>
          <p:nvPr>
            <p:custDataLst>
              <p:tags r:id="rId2"/>
            </p:custDataLst>
          </p:nvPr>
        </p:nvCxnSpPr>
        <p:spPr>
          <a:xfrm>
            <a:off x="3580384" y="2594489"/>
            <a:ext cx="514285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PA-102228"/>
          <p:cNvGrpSpPr>
            <a:grpSpLocks noChangeAspect="1"/>
          </p:cNvGrpSpPr>
          <p:nvPr>
            <p:custDataLst>
              <p:tags r:id="rId3"/>
            </p:custDataLst>
          </p:nvPr>
        </p:nvGrpSpPr>
        <p:grpSpPr bwMode="auto">
          <a:xfrm>
            <a:off x="3582916" y="1067201"/>
            <a:ext cx="5140325" cy="698500"/>
            <a:chOff x="1003" y="1955"/>
            <a:chExt cx="3238" cy="440"/>
          </a:xfrm>
        </p:grpSpPr>
        <p:sp>
          <p:nvSpPr>
            <p:cNvPr id="7" name="PA-任意多边形 5"/>
            <p:cNvSpPr>
              <a:spLocks noEditPoints="1"/>
            </p:cNvSpPr>
            <p:nvPr>
              <p:custDataLst>
                <p:tags r:id="rId4"/>
              </p:custDataLst>
            </p:nvPr>
          </p:nvSpPr>
          <p:spPr bwMode="auto">
            <a:xfrm>
              <a:off x="2622" y="1955"/>
              <a:ext cx="1619" cy="440"/>
            </a:xfrm>
            <a:custGeom>
              <a:avLst/>
              <a:gdLst>
                <a:gd name="T0" fmla="*/ 527 w 1619"/>
                <a:gd name="T1" fmla="*/ 430 h 440"/>
                <a:gd name="T2" fmla="*/ 434 w 1619"/>
                <a:gd name="T3" fmla="*/ 408 h 440"/>
                <a:gd name="T4" fmla="*/ 1570 w 1619"/>
                <a:gd name="T5" fmla="*/ 388 h 440"/>
                <a:gd name="T6" fmla="*/ 536 w 1619"/>
                <a:gd name="T7" fmla="*/ 366 h 440"/>
                <a:gd name="T8" fmla="*/ 1555 w 1619"/>
                <a:gd name="T9" fmla="*/ 140 h 440"/>
                <a:gd name="T10" fmla="*/ 536 w 1619"/>
                <a:gd name="T11" fmla="*/ 116 h 440"/>
                <a:gd name="T12" fmla="*/ 77 w 1619"/>
                <a:gd name="T13" fmla="*/ 355 h 440"/>
                <a:gd name="T14" fmla="*/ 54 w 1619"/>
                <a:gd name="T15" fmla="*/ 150 h 440"/>
                <a:gd name="T16" fmla="*/ 148 w 1619"/>
                <a:gd name="T17" fmla="*/ 355 h 440"/>
                <a:gd name="T18" fmla="*/ 123 w 1619"/>
                <a:gd name="T19" fmla="*/ 150 h 440"/>
                <a:gd name="T20" fmla="*/ 218 w 1619"/>
                <a:gd name="T21" fmla="*/ 355 h 440"/>
                <a:gd name="T22" fmla="*/ 193 w 1619"/>
                <a:gd name="T23" fmla="*/ 150 h 440"/>
                <a:gd name="T24" fmla="*/ 283 w 1619"/>
                <a:gd name="T25" fmla="*/ 355 h 440"/>
                <a:gd name="T26" fmla="*/ 256 w 1619"/>
                <a:gd name="T27" fmla="*/ 150 h 440"/>
                <a:gd name="T28" fmla="*/ 358 w 1619"/>
                <a:gd name="T29" fmla="*/ 355 h 440"/>
                <a:gd name="T30" fmla="*/ 334 w 1619"/>
                <a:gd name="T31" fmla="*/ 150 h 440"/>
                <a:gd name="T32" fmla="*/ 414 w 1619"/>
                <a:gd name="T33" fmla="*/ 355 h 440"/>
                <a:gd name="T34" fmla="*/ 391 w 1619"/>
                <a:gd name="T35" fmla="*/ 150 h 440"/>
                <a:gd name="T36" fmla="*/ 525 w 1619"/>
                <a:gd name="T37" fmla="*/ 355 h 440"/>
                <a:gd name="T38" fmla="*/ 431 w 1619"/>
                <a:gd name="T39" fmla="*/ 150 h 440"/>
                <a:gd name="T40" fmla="*/ 561 w 1619"/>
                <a:gd name="T41" fmla="*/ 355 h 440"/>
                <a:gd name="T42" fmla="*/ 538 w 1619"/>
                <a:gd name="T43" fmla="*/ 150 h 440"/>
                <a:gd name="T44" fmla="*/ 626 w 1619"/>
                <a:gd name="T45" fmla="*/ 355 h 440"/>
                <a:gd name="T46" fmla="*/ 598 w 1619"/>
                <a:gd name="T47" fmla="*/ 150 h 440"/>
                <a:gd name="T48" fmla="*/ 698 w 1619"/>
                <a:gd name="T49" fmla="*/ 355 h 440"/>
                <a:gd name="T50" fmla="*/ 671 w 1619"/>
                <a:gd name="T51" fmla="*/ 150 h 440"/>
                <a:gd name="T52" fmla="*/ 762 w 1619"/>
                <a:gd name="T53" fmla="*/ 355 h 440"/>
                <a:gd name="T54" fmla="*/ 738 w 1619"/>
                <a:gd name="T55" fmla="*/ 150 h 440"/>
                <a:gd name="T56" fmla="*/ 824 w 1619"/>
                <a:gd name="T57" fmla="*/ 355 h 440"/>
                <a:gd name="T58" fmla="*/ 799 w 1619"/>
                <a:gd name="T59" fmla="*/ 150 h 440"/>
                <a:gd name="T60" fmla="*/ 894 w 1619"/>
                <a:gd name="T61" fmla="*/ 355 h 440"/>
                <a:gd name="T62" fmla="*/ 862 w 1619"/>
                <a:gd name="T63" fmla="*/ 150 h 440"/>
                <a:gd name="T64" fmla="*/ 965 w 1619"/>
                <a:gd name="T65" fmla="*/ 355 h 440"/>
                <a:gd name="T66" fmla="*/ 937 w 1619"/>
                <a:gd name="T67" fmla="*/ 150 h 440"/>
                <a:gd name="T68" fmla="*/ 1029 w 1619"/>
                <a:gd name="T69" fmla="*/ 355 h 440"/>
                <a:gd name="T70" fmla="*/ 1001 w 1619"/>
                <a:gd name="T71" fmla="*/ 150 h 440"/>
                <a:gd name="T72" fmla="*/ 1096 w 1619"/>
                <a:gd name="T73" fmla="*/ 355 h 440"/>
                <a:gd name="T74" fmla="*/ 1071 w 1619"/>
                <a:gd name="T75" fmla="*/ 150 h 440"/>
                <a:gd name="T76" fmla="*/ 1159 w 1619"/>
                <a:gd name="T77" fmla="*/ 355 h 440"/>
                <a:gd name="T78" fmla="*/ 1136 w 1619"/>
                <a:gd name="T79" fmla="*/ 150 h 440"/>
                <a:gd name="T80" fmla="*/ 1224 w 1619"/>
                <a:gd name="T81" fmla="*/ 355 h 440"/>
                <a:gd name="T82" fmla="*/ 1203 w 1619"/>
                <a:gd name="T83" fmla="*/ 150 h 440"/>
                <a:gd name="T84" fmla="*/ 1509 w 1619"/>
                <a:gd name="T85" fmla="*/ 355 h 440"/>
                <a:gd name="T86" fmla="*/ 1471 w 1619"/>
                <a:gd name="T87" fmla="*/ 150 h 440"/>
                <a:gd name="T88" fmla="*/ 483 w 1619"/>
                <a:gd name="T89" fmla="*/ 17 h 440"/>
                <a:gd name="T90" fmla="*/ 0 w 1619"/>
                <a:gd name="T91" fmla="*/ 0 h 440"/>
                <a:gd name="T92" fmla="*/ 580 w 1619"/>
                <a:gd name="T93" fmla="*/ 58 h 440"/>
                <a:gd name="T94" fmla="*/ 1215 w 1619"/>
                <a:gd name="T95" fmla="*/ 85 h 440"/>
                <a:gd name="T96" fmla="*/ 1479 w 1619"/>
                <a:gd name="T97" fmla="*/ 58 h 440"/>
                <a:gd name="T98" fmla="*/ 1519 w 1619"/>
                <a:gd name="T99" fmla="*/ 103 h 440"/>
                <a:gd name="T100" fmla="*/ 1543 w 1619"/>
                <a:gd name="T101" fmla="*/ 150 h 440"/>
                <a:gd name="T102" fmla="*/ 1581 w 1619"/>
                <a:gd name="T103" fmla="*/ 396 h 440"/>
                <a:gd name="T104" fmla="*/ 0 w 1619"/>
                <a:gd name="T105" fmla="*/ 440 h 440"/>
                <a:gd name="T106" fmla="*/ 423 w 1619"/>
                <a:gd name="T107" fmla="*/ 367 h 440"/>
                <a:gd name="T108" fmla="*/ 49 w 1619"/>
                <a:gd name="T109" fmla="*/ 138 h 440"/>
                <a:gd name="T110" fmla="*/ 49 w 1619"/>
                <a:gd name="T111" fmla="*/ 118 h 440"/>
                <a:gd name="T112" fmla="*/ 0 w 1619"/>
                <a:gd name="T113" fmla="*/ 5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9" h="440">
                  <a:moveTo>
                    <a:pt x="434" y="408"/>
                  </a:moveTo>
                  <a:lnTo>
                    <a:pt x="434" y="430"/>
                  </a:lnTo>
                  <a:lnTo>
                    <a:pt x="527" y="430"/>
                  </a:lnTo>
                  <a:lnTo>
                    <a:pt x="527" y="408"/>
                  </a:lnTo>
                  <a:lnTo>
                    <a:pt x="434" y="408"/>
                  </a:lnTo>
                  <a:lnTo>
                    <a:pt x="434" y="408"/>
                  </a:lnTo>
                  <a:close/>
                  <a:moveTo>
                    <a:pt x="536" y="366"/>
                  </a:moveTo>
                  <a:lnTo>
                    <a:pt x="536" y="388"/>
                  </a:lnTo>
                  <a:lnTo>
                    <a:pt x="1570" y="388"/>
                  </a:lnTo>
                  <a:lnTo>
                    <a:pt x="1570" y="366"/>
                  </a:lnTo>
                  <a:lnTo>
                    <a:pt x="536" y="366"/>
                  </a:lnTo>
                  <a:lnTo>
                    <a:pt x="536" y="366"/>
                  </a:lnTo>
                  <a:close/>
                  <a:moveTo>
                    <a:pt x="536" y="116"/>
                  </a:moveTo>
                  <a:lnTo>
                    <a:pt x="536" y="140"/>
                  </a:lnTo>
                  <a:lnTo>
                    <a:pt x="1555" y="140"/>
                  </a:lnTo>
                  <a:lnTo>
                    <a:pt x="1555" y="116"/>
                  </a:lnTo>
                  <a:lnTo>
                    <a:pt x="536" y="116"/>
                  </a:lnTo>
                  <a:lnTo>
                    <a:pt x="536" y="116"/>
                  </a:lnTo>
                  <a:close/>
                  <a:moveTo>
                    <a:pt x="54" y="150"/>
                  </a:moveTo>
                  <a:lnTo>
                    <a:pt x="54" y="355"/>
                  </a:lnTo>
                  <a:lnTo>
                    <a:pt x="77" y="355"/>
                  </a:lnTo>
                  <a:lnTo>
                    <a:pt x="77" y="150"/>
                  </a:lnTo>
                  <a:lnTo>
                    <a:pt x="54" y="150"/>
                  </a:lnTo>
                  <a:lnTo>
                    <a:pt x="54" y="150"/>
                  </a:lnTo>
                  <a:close/>
                  <a:moveTo>
                    <a:pt x="123" y="150"/>
                  </a:moveTo>
                  <a:lnTo>
                    <a:pt x="123" y="355"/>
                  </a:lnTo>
                  <a:lnTo>
                    <a:pt x="148" y="355"/>
                  </a:lnTo>
                  <a:lnTo>
                    <a:pt x="148" y="150"/>
                  </a:lnTo>
                  <a:lnTo>
                    <a:pt x="123" y="150"/>
                  </a:lnTo>
                  <a:lnTo>
                    <a:pt x="123" y="150"/>
                  </a:lnTo>
                  <a:close/>
                  <a:moveTo>
                    <a:pt x="193" y="150"/>
                  </a:moveTo>
                  <a:lnTo>
                    <a:pt x="193" y="355"/>
                  </a:lnTo>
                  <a:lnTo>
                    <a:pt x="218" y="355"/>
                  </a:lnTo>
                  <a:lnTo>
                    <a:pt x="218" y="150"/>
                  </a:lnTo>
                  <a:lnTo>
                    <a:pt x="193" y="150"/>
                  </a:lnTo>
                  <a:lnTo>
                    <a:pt x="193" y="150"/>
                  </a:lnTo>
                  <a:close/>
                  <a:moveTo>
                    <a:pt x="256" y="150"/>
                  </a:moveTo>
                  <a:lnTo>
                    <a:pt x="256" y="355"/>
                  </a:lnTo>
                  <a:lnTo>
                    <a:pt x="283" y="355"/>
                  </a:lnTo>
                  <a:lnTo>
                    <a:pt x="283" y="150"/>
                  </a:lnTo>
                  <a:lnTo>
                    <a:pt x="256" y="150"/>
                  </a:lnTo>
                  <a:lnTo>
                    <a:pt x="256" y="150"/>
                  </a:lnTo>
                  <a:close/>
                  <a:moveTo>
                    <a:pt x="334" y="150"/>
                  </a:moveTo>
                  <a:lnTo>
                    <a:pt x="334" y="355"/>
                  </a:lnTo>
                  <a:lnTo>
                    <a:pt x="358" y="355"/>
                  </a:lnTo>
                  <a:lnTo>
                    <a:pt x="358" y="150"/>
                  </a:lnTo>
                  <a:lnTo>
                    <a:pt x="334" y="150"/>
                  </a:lnTo>
                  <a:lnTo>
                    <a:pt x="334" y="150"/>
                  </a:lnTo>
                  <a:close/>
                  <a:moveTo>
                    <a:pt x="391" y="150"/>
                  </a:moveTo>
                  <a:lnTo>
                    <a:pt x="391" y="355"/>
                  </a:lnTo>
                  <a:lnTo>
                    <a:pt x="414" y="355"/>
                  </a:lnTo>
                  <a:lnTo>
                    <a:pt x="414" y="150"/>
                  </a:lnTo>
                  <a:lnTo>
                    <a:pt x="391" y="150"/>
                  </a:lnTo>
                  <a:lnTo>
                    <a:pt x="391" y="150"/>
                  </a:lnTo>
                  <a:close/>
                  <a:moveTo>
                    <a:pt x="431" y="150"/>
                  </a:moveTo>
                  <a:lnTo>
                    <a:pt x="431" y="355"/>
                  </a:lnTo>
                  <a:lnTo>
                    <a:pt x="525" y="355"/>
                  </a:lnTo>
                  <a:lnTo>
                    <a:pt x="525" y="150"/>
                  </a:lnTo>
                  <a:lnTo>
                    <a:pt x="431" y="150"/>
                  </a:lnTo>
                  <a:lnTo>
                    <a:pt x="431" y="150"/>
                  </a:lnTo>
                  <a:close/>
                  <a:moveTo>
                    <a:pt x="538" y="150"/>
                  </a:moveTo>
                  <a:lnTo>
                    <a:pt x="538" y="355"/>
                  </a:lnTo>
                  <a:lnTo>
                    <a:pt x="561" y="355"/>
                  </a:lnTo>
                  <a:lnTo>
                    <a:pt x="561" y="150"/>
                  </a:lnTo>
                  <a:lnTo>
                    <a:pt x="538" y="150"/>
                  </a:lnTo>
                  <a:lnTo>
                    <a:pt x="538" y="150"/>
                  </a:lnTo>
                  <a:close/>
                  <a:moveTo>
                    <a:pt x="598" y="150"/>
                  </a:moveTo>
                  <a:lnTo>
                    <a:pt x="598" y="355"/>
                  </a:lnTo>
                  <a:lnTo>
                    <a:pt x="626" y="355"/>
                  </a:lnTo>
                  <a:lnTo>
                    <a:pt x="626" y="150"/>
                  </a:lnTo>
                  <a:lnTo>
                    <a:pt x="598" y="150"/>
                  </a:lnTo>
                  <a:lnTo>
                    <a:pt x="598" y="150"/>
                  </a:lnTo>
                  <a:close/>
                  <a:moveTo>
                    <a:pt x="671" y="150"/>
                  </a:moveTo>
                  <a:lnTo>
                    <a:pt x="671" y="355"/>
                  </a:lnTo>
                  <a:lnTo>
                    <a:pt x="698" y="355"/>
                  </a:lnTo>
                  <a:lnTo>
                    <a:pt x="698" y="150"/>
                  </a:lnTo>
                  <a:lnTo>
                    <a:pt x="671" y="150"/>
                  </a:lnTo>
                  <a:lnTo>
                    <a:pt x="671" y="150"/>
                  </a:lnTo>
                  <a:close/>
                  <a:moveTo>
                    <a:pt x="738" y="150"/>
                  </a:moveTo>
                  <a:lnTo>
                    <a:pt x="738" y="355"/>
                  </a:lnTo>
                  <a:lnTo>
                    <a:pt x="762" y="355"/>
                  </a:lnTo>
                  <a:lnTo>
                    <a:pt x="762" y="150"/>
                  </a:lnTo>
                  <a:lnTo>
                    <a:pt x="738" y="150"/>
                  </a:lnTo>
                  <a:lnTo>
                    <a:pt x="738" y="150"/>
                  </a:lnTo>
                  <a:close/>
                  <a:moveTo>
                    <a:pt x="799" y="150"/>
                  </a:moveTo>
                  <a:lnTo>
                    <a:pt x="799" y="355"/>
                  </a:lnTo>
                  <a:lnTo>
                    <a:pt x="824" y="355"/>
                  </a:lnTo>
                  <a:lnTo>
                    <a:pt x="824" y="150"/>
                  </a:lnTo>
                  <a:lnTo>
                    <a:pt x="799" y="150"/>
                  </a:lnTo>
                  <a:lnTo>
                    <a:pt x="799" y="150"/>
                  </a:lnTo>
                  <a:close/>
                  <a:moveTo>
                    <a:pt x="862" y="150"/>
                  </a:moveTo>
                  <a:lnTo>
                    <a:pt x="862" y="355"/>
                  </a:lnTo>
                  <a:lnTo>
                    <a:pt x="894" y="355"/>
                  </a:lnTo>
                  <a:lnTo>
                    <a:pt x="894" y="150"/>
                  </a:lnTo>
                  <a:lnTo>
                    <a:pt x="862" y="150"/>
                  </a:lnTo>
                  <a:lnTo>
                    <a:pt x="862" y="150"/>
                  </a:lnTo>
                  <a:close/>
                  <a:moveTo>
                    <a:pt x="937" y="150"/>
                  </a:moveTo>
                  <a:lnTo>
                    <a:pt x="937" y="355"/>
                  </a:lnTo>
                  <a:lnTo>
                    <a:pt x="965" y="355"/>
                  </a:lnTo>
                  <a:lnTo>
                    <a:pt x="965" y="150"/>
                  </a:lnTo>
                  <a:lnTo>
                    <a:pt x="937" y="150"/>
                  </a:lnTo>
                  <a:lnTo>
                    <a:pt x="937" y="150"/>
                  </a:lnTo>
                  <a:close/>
                  <a:moveTo>
                    <a:pt x="1001" y="150"/>
                  </a:moveTo>
                  <a:lnTo>
                    <a:pt x="1001" y="355"/>
                  </a:lnTo>
                  <a:lnTo>
                    <a:pt x="1029" y="355"/>
                  </a:lnTo>
                  <a:lnTo>
                    <a:pt x="1029" y="150"/>
                  </a:lnTo>
                  <a:lnTo>
                    <a:pt x="1001" y="150"/>
                  </a:lnTo>
                  <a:lnTo>
                    <a:pt x="1001" y="150"/>
                  </a:lnTo>
                  <a:close/>
                  <a:moveTo>
                    <a:pt x="1071" y="150"/>
                  </a:moveTo>
                  <a:lnTo>
                    <a:pt x="1071" y="355"/>
                  </a:lnTo>
                  <a:lnTo>
                    <a:pt x="1096" y="355"/>
                  </a:lnTo>
                  <a:lnTo>
                    <a:pt x="1096" y="150"/>
                  </a:lnTo>
                  <a:lnTo>
                    <a:pt x="1071" y="150"/>
                  </a:lnTo>
                  <a:lnTo>
                    <a:pt x="1071" y="150"/>
                  </a:lnTo>
                  <a:close/>
                  <a:moveTo>
                    <a:pt x="1136" y="150"/>
                  </a:moveTo>
                  <a:lnTo>
                    <a:pt x="1136" y="355"/>
                  </a:lnTo>
                  <a:lnTo>
                    <a:pt x="1159" y="355"/>
                  </a:lnTo>
                  <a:lnTo>
                    <a:pt x="1159" y="150"/>
                  </a:lnTo>
                  <a:lnTo>
                    <a:pt x="1136" y="150"/>
                  </a:lnTo>
                  <a:lnTo>
                    <a:pt x="1136" y="150"/>
                  </a:lnTo>
                  <a:close/>
                  <a:moveTo>
                    <a:pt x="1203" y="150"/>
                  </a:moveTo>
                  <a:lnTo>
                    <a:pt x="1203" y="355"/>
                  </a:lnTo>
                  <a:lnTo>
                    <a:pt x="1224" y="355"/>
                  </a:lnTo>
                  <a:lnTo>
                    <a:pt x="1224" y="150"/>
                  </a:lnTo>
                  <a:lnTo>
                    <a:pt x="1203" y="150"/>
                  </a:lnTo>
                  <a:lnTo>
                    <a:pt x="1203" y="150"/>
                  </a:lnTo>
                  <a:close/>
                  <a:moveTo>
                    <a:pt x="1471" y="150"/>
                  </a:moveTo>
                  <a:lnTo>
                    <a:pt x="1471" y="355"/>
                  </a:lnTo>
                  <a:lnTo>
                    <a:pt x="1509" y="355"/>
                  </a:lnTo>
                  <a:lnTo>
                    <a:pt x="1509" y="150"/>
                  </a:lnTo>
                  <a:lnTo>
                    <a:pt x="1471" y="150"/>
                  </a:lnTo>
                  <a:lnTo>
                    <a:pt x="1471" y="150"/>
                  </a:lnTo>
                  <a:close/>
                  <a:moveTo>
                    <a:pt x="9" y="51"/>
                  </a:moveTo>
                  <a:lnTo>
                    <a:pt x="483" y="51"/>
                  </a:lnTo>
                  <a:lnTo>
                    <a:pt x="483" y="17"/>
                  </a:lnTo>
                  <a:lnTo>
                    <a:pt x="9" y="17"/>
                  </a:lnTo>
                  <a:lnTo>
                    <a:pt x="0" y="17"/>
                  </a:lnTo>
                  <a:lnTo>
                    <a:pt x="0" y="0"/>
                  </a:lnTo>
                  <a:lnTo>
                    <a:pt x="500" y="0"/>
                  </a:lnTo>
                  <a:lnTo>
                    <a:pt x="500" y="58"/>
                  </a:lnTo>
                  <a:lnTo>
                    <a:pt x="580" y="58"/>
                  </a:lnTo>
                  <a:lnTo>
                    <a:pt x="580" y="101"/>
                  </a:lnTo>
                  <a:lnTo>
                    <a:pt x="1215" y="101"/>
                  </a:lnTo>
                  <a:lnTo>
                    <a:pt x="1215" y="85"/>
                  </a:lnTo>
                  <a:lnTo>
                    <a:pt x="1253" y="85"/>
                  </a:lnTo>
                  <a:lnTo>
                    <a:pt x="1253" y="58"/>
                  </a:lnTo>
                  <a:lnTo>
                    <a:pt x="1479" y="58"/>
                  </a:lnTo>
                  <a:lnTo>
                    <a:pt x="1479" y="84"/>
                  </a:lnTo>
                  <a:lnTo>
                    <a:pt x="1519" y="84"/>
                  </a:lnTo>
                  <a:lnTo>
                    <a:pt x="1519" y="103"/>
                  </a:lnTo>
                  <a:lnTo>
                    <a:pt x="1581" y="103"/>
                  </a:lnTo>
                  <a:lnTo>
                    <a:pt x="1581" y="150"/>
                  </a:lnTo>
                  <a:lnTo>
                    <a:pt x="1543" y="150"/>
                  </a:lnTo>
                  <a:lnTo>
                    <a:pt x="1543" y="355"/>
                  </a:lnTo>
                  <a:lnTo>
                    <a:pt x="1581" y="355"/>
                  </a:lnTo>
                  <a:lnTo>
                    <a:pt x="1581" y="396"/>
                  </a:lnTo>
                  <a:lnTo>
                    <a:pt x="1619" y="396"/>
                  </a:lnTo>
                  <a:lnTo>
                    <a:pt x="1619" y="440"/>
                  </a:lnTo>
                  <a:lnTo>
                    <a:pt x="0" y="440"/>
                  </a:lnTo>
                  <a:lnTo>
                    <a:pt x="0" y="388"/>
                  </a:lnTo>
                  <a:lnTo>
                    <a:pt x="423" y="388"/>
                  </a:lnTo>
                  <a:lnTo>
                    <a:pt x="423" y="367"/>
                  </a:lnTo>
                  <a:lnTo>
                    <a:pt x="0" y="367"/>
                  </a:lnTo>
                  <a:lnTo>
                    <a:pt x="0" y="138"/>
                  </a:lnTo>
                  <a:lnTo>
                    <a:pt x="49" y="138"/>
                  </a:lnTo>
                  <a:lnTo>
                    <a:pt x="423" y="138"/>
                  </a:lnTo>
                  <a:lnTo>
                    <a:pt x="423" y="118"/>
                  </a:lnTo>
                  <a:lnTo>
                    <a:pt x="49" y="118"/>
                  </a:lnTo>
                  <a:lnTo>
                    <a:pt x="28" y="118"/>
                  </a:lnTo>
                  <a:lnTo>
                    <a:pt x="0" y="118"/>
                  </a:lnTo>
                  <a:lnTo>
                    <a:pt x="0" y="51"/>
                  </a:lnTo>
                  <a:lnTo>
                    <a:pt x="9" y="51"/>
                  </a:lnTo>
                  <a:lnTo>
                    <a:pt x="9" y="51"/>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PA-任意多边形 6"/>
            <p:cNvSpPr>
              <a:spLocks noEditPoints="1"/>
            </p:cNvSpPr>
            <p:nvPr>
              <p:custDataLst>
                <p:tags r:id="rId5"/>
              </p:custDataLst>
            </p:nvPr>
          </p:nvSpPr>
          <p:spPr bwMode="auto">
            <a:xfrm>
              <a:off x="1003" y="1955"/>
              <a:ext cx="1619" cy="440"/>
            </a:xfrm>
            <a:custGeom>
              <a:avLst/>
              <a:gdLst>
                <a:gd name="T0" fmla="*/ 1093 w 1619"/>
                <a:gd name="T1" fmla="*/ 430 h 440"/>
                <a:gd name="T2" fmla="*/ 1186 w 1619"/>
                <a:gd name="T3" fmla="*/ 408 h 440"/>
                <a:gd name="T4" fmla="*/ 49 w 1619"/>
                <a:gd name="T5" fmla="*/ 388 h 440"/>
                <a:gd name="T6" fmla="*/ 1083 w 1619"/>
                <a:gd name="T7" fmla="*/ 366 h 440"/>
                <a:gd name="T8" fmla="*/ 64 w 1619"/>
                <a:gd name="T9" fmla="*/ 140 h 440"/>
                <a:gd name="T10" fmla="*/ 1083 w 1619"/>
                <a:gd name="T11" fmla="*/ 116 h 440"/>
                <a:gd name="T12" fmla="*/ 1542 w 1619"/>
                <a:gd name="T13" fmla="*/ 355 h 440"/>
                <a:gd name="T14" fmla="*/ 1565 w 1619"/>
                <a:gd name="T15" fmla="*/ 150 h 440"/>
                <a:gd name="T16" fmla="*/ 1471 w 1619"/>
                <a:gd name="T17" fmla="*/ 355 h 440"/>
                <a:gd name="T18" fmla="*/ 1496 w 1619"/>
                <a:gd name="T19" fmla="*/ 150 h 440"/>
                <a:gd name="T20" fmla="*/ 1401 w 1619"/>
                <a:gd name="T21" fmla="*/ 355 h 440"/>
                <a:gd name="T22" fmla="*/ 1426 w 1619"/>
                <a:gd name="T23" fmla="*/ 150 h 440"/>
                <a:gd name="T24" fmla="*/ 1337 w 1619"/>
                <a:gd name="T25" fmla="*/ 355 h 440"/>
                <a:gd name="T26" fmla="*/ 1363 w 1619"/>
                <a:gd name="T27" fmla="*/ 150 h 440"/>
                <a:gd name="T28" fmla="*/ 1262 w 1619"/>
                <a:gd name="T29" fmla="*/ 355 h 440"/>
                <a:gd name="T30" fmla="*/ 1287 w 1619"/>
                <a:gd name="T31" fmla="*/ 150 h 440"/>
                <a:gd name="T32" fmla="*/ 1205 w 1619"/>
                <a:gd name="T33" fmla="*/ 355 h 440"/>
                <a:gd name="T34" fmla="*/ 1228 w 1619"/>
                <a:gd name="T35" fmla="*/ 150 h 440"/>
                <a:gd name="T36" fmla="*/ 1094 w 1619"/>
                <a:gd name="T37" fmla="*/ 355 h 440"/>
                <a:gd name="T38" fmla="*/ 1189 w 1619"/>
                <a:gd name="T39" fmla="*/ 150 h 440"/>
                <a:gd name="T40" fmla="*/ 1058 w 1619"/>
                <a:gd name="T41" fmla="*/ 355 h 440"/>
                <a:gd name="T42" fmla="*/ 1081 w 1619"/>
                <a:gd name="T43" fmla="*/ 150 h 440"/>
                <a:gd name="T44" fmla="*/ 993 w 1619"/>
                <a:gd name="T45" fmla="*/ 355 h 440"/>
                <a:gd name="T46" fmla="*/ 1022 w 1619"/>
                <a:gd name="T47" fmla="*/ 150 h 440"/>
                <a:gd name="T48" fmla="*/ 922 w 1619"/>
                <a:gd name="T49" fmla="*/ 355 h 440"/>
                <a:gd name="T50" fmla="*/ 948 w 1619"/>
                <a:gd name="T51" fmla="*/ 150 h 440"/>
                <a:gd name="T52" fmla="*/ 857 w 1619"/>
                <a:gd name="T53" fmla="*/ 355 h 440"/>
                <a:gd name="T54" fmla="*/ 881 w 1619"/>
                <a:gd name="T55" fmla="*/ 150 h 440"/>
                <a:gd name="T56" fmla="*/ 795 w 1619"/>
                <a:gd name="T57" fmla="*/ 355 h 440"/>
                <a:gd name="T58" fmla="*/ 820 w 1619"/>
                <a:gd name="T59" fmla="*/ 150 h 440"/>
                <a:gd name="T60" fmla="*/ 727 w 1619"/>
                <a:gd name="T61" fmla="*/ 355 h 440"/>
                <a:gd name="T62" fmla="*/ 757 w 1619"/>
                <a:gd name="T63" fmla="*/ 150 h 440"/>
                <a:gd name="T64" fmla="*/ 654 w 1619"/>
                <a:gd name="T65" fmla="*/ 355 h 440"/>
                <a:gd name="T66" fmla="*/ 682 w 1619"/>
                <a:gd name="T67" fmla="*/ 150 h 440"/>
                <a:gd name="T68" fmla="*/ 590 w 1619"/>
                <a:gd name="T69" fmla="*/ 355 h 440"/>
                <a:gd name="T70" fmla="*/ 618 w 1619"/>
                <a:gd name="T71" fmla="*/ 150 h 440"/>
                <a:gd name="T72" fmla="*/ 523 w 1619"/>
                <a:gd name="T73" fmla="*/ 355 h 440"/>
                <a:gd name="T74" fmla="*/ 548 w 1619"/>
                <a:gd name="T75" fmla="*/ 150 h 440"/>
                <a:gd name="T76" fmla="*/ 461 w 1619"/>
                <a:gd name="T77" fmla="*/ 355 h 440"/>
                <a:gd name="T78" fmla="*/ 484 w 1619"/>
                <a:gd name="T79" fmla="*/ 150 h 440"/>
                <a:gd name="T80" fmla="*/ 396 w 1619"/>
                <a:gd name="T81" fmla="*/ 355 h 440"/>
                <a:gd name="T82" fmla="*/ 418 w 1619"/>
                <a:gd name="T83" fmla="*/ 150 h 440"/>
                <a:gd name="T84" fmla="*/ 110 w 1619"/>
                <a:gd name="T85" fmla="*/ 355 h 440"/>
                <a:gd name="T86" fmla="*/ 149 w 1619"/>
                <a:gd name="T87" fmla="*/ 150 h 440"/>
                <a:gd name="T88" fmla="*/ 1136 w 1619"/>
                <a:gd name="T89" fmla="*/ 17 h 440"/>
                <a:gd name="T90" fmla="*/ 1619 w 1619"/>
                <a:gd name="T91" fmla="*/ 0 h 440"/>
                <a:gd name="T92" fmla="*/ 1039 w 1619"/>
                <a:gd name="T93" fmla="*/ 58 h 440"/>
                <a:gd name="T94" fmla="*/ 404 w 1619"/>
                <a:gd name="T95" fmla="*/ 85 h 440"/>
                <a:gd name="T96" fmla="*/ 140 w 1619"/>
                <a:gd name="T97" fmla="*/ 58 h 440"/>
                <a:gd name="T98" fmla="*/ 100 w 1619"/>
                <a:gd name="T99" fmla="*/ 103 h 440"/>
                <a:gd name="T100" fmla="*/ 76 w 1619"/>
                <a:gd name="T101" fmla="*/ 150 h 440"/>
                <a:gd name="T102" fmla="*/ 39 w 1619"/>
                <a:gd name="T103" fmla="*/ 396 h 440"/>
                <a:gd name="T104" fmla="*/ 1619 w 1619"/>
                <a:gd name="T105" fmla="*/ 440 h 440"/>
                <a:gd name="T106" fmla="*/ 1196 w 1619"/>
                <a:gd name="T107" fmla="*/ 367 h 440"/>
                <a:gd name="T108" fmla="*/ 1570 w 1619"/>
                <a:gd name="T109" fmla="*/ 138 h 440"/>
                <a:gd name="T110" fmla="*/ 1570 w 1619"/>
                <a:gd name="T111" fmla="*/ 118 h 440"/>
                <a:gd name="T112" fmla="*/ 1619 w 1619"/>
                <a:gd name="T113" fmla="*/ 5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9" h="440">
                  <a:moveTo>
                    <a:pt x="1186" y="408"/>
                  </a:moveTo>
                  <a:lnTo>
                    <a:pt x="1186" y="430"/>
                  </a:lnTo>
                  <a:lnTo>
                    <a:pt x="1093" y="430"/>
                  </a:lnTo>
                  <a:lnTo>
                    <a:pt x="1093" y="408"/>
                  </a:lnTo>
                  <a:lnTo>
                    <a:pt x="1186" y="408"/>
                  </a:lnTo>
                  <a:lnTo>
                    <a:pt x="1186" y="408"/>
                  </a:lnTo>
                  <a:close/>
                  <a:moveTo>
                    <a:pt x="1083" y="366"/>
                  </a:moveTo>
                  <a:lnTo>
                    <a:pt x="1083" y="388"/>
                  </a:lnTo>
                  <a:lnTo>
                    <a:pt x="49" y="388"/>
                  </a:lnTo>
                  <a:lnTo>
                    <a:pt x="49" y="366"/>
                  </a:lnTo>
                  <a:lnTo>
                    <a:pt x="1083" y="366"/>
                  </a:lnTo>
                  <a:lnTo>
                    <a:pt x="1083" y="366"/>
                  </a:lnTo>
                  <a:close/>
                  <a:moveTo>
                    <a:pt x="1083" y="116"/>
                  </a:moveTo>
                  <a:lnTo>
                    <a:pt x="1083" y="140"/>
                  </a:lnTo>
                  <a:lnTo>
                    <a:pt x="64" y="140"/>
                  </a:lnTo>
                  <a:lnTo>
                    <a:pt x="64" y="116"/>
                  </a:lnTo>
                  <a:lnTo>
                    <a:pt x="1083" y="116"/>
                  </a:lnTo>
                  <a:lnTo>
                    <a:pt x="1083" y="116"/>
                  </a:lnTo>
                  <a:close/>
                  <a:moveTo>
                    <a:pt x="1565" y="150"/>
                  </a:moveTo>
                  <a:lnTo>
                    <a:pt x="1565" y="355"/>
                  </a:lnTo>
                  <a:lnTo>
                    <a:pt x="1542" y="355"/>
                  </a:lnTo>
                  <a:lnTo>
                    <a:pt x="1542" y="150"/>
                  </a:lnTo>
                  <a:lnTo>
                    <a:pt x="1565" y="150"/>
                  </a:lnTo>
                  <a:lnTo>
                    <a:pt x="1565" y="150"/>
                  </a:lnTo>
                  <a:close/>
                  <a:moveTo>
                    <a:pt x="1496" y="150"/>
                  </a:moveTo>
                  <a:lnTo>
                    <a:pt x="1496" y="355"/>
                  </a:lnTo>
                  <a:lnTo>
                    <a:pt x="1471" y="355"/>
                  </a:lnTo>
                  <a:lnTo>
                    <a:pt x="1471" y="150"/>
                  </a:lnTo>
                  <a:lnTo>
                    <a:pt x="1496" y="150"/>
                  </a:lnTo>
                  <a:lnTo>
                    <a:pt x="1496" y="150"/>
                  </a:lnTo>
                  <a:close/>
                  <a:moveTo>
                    <a:pt x="1426" y="150"/>
                  </a:moveTo>
                  <a:lnTo>
                    <a:pt x="1426" y="355"/>
                  </a:lnTo>
                  <a:lnTo>
                    <a:pt x="1401" y="355"/>
                  </a:lnTo>
                  <a:lnTo>
                    <a:pt x="1401" y="150"/>
                  </a:lnTo>
                  <a:lnTo>
                    <a:pt x="1426" y="150"/>
                  </a:lnTo>
                  <a:lnTo>
                    <a:pt x="1426" y="150"/>
                  </a:lnTo>
                  <a:close/>
                  <a:moveTo>
                    <a:pt x="1363" y="150"/>
                  </a:moveTo>
                  <a:lnTo>
                    <a:pt x="1363" y="355"/>
                  </a:lnTo>
                  <a:lnTo>
                    <a:pt x="1337" y="355"/>
                  </a:lnTo>
                  <a:lnTo>
                    <a:pt x="1337" y="150"/>
                  </a:lnTo>
                  <a:lnTo>
                    <a:pt x="1363" y="150"/>
                  </a:lnTo>
                  <a:lnTo>
                    <a:pt x="1363" y="150"/>
                  </a:lnTo>
                  <a:close/>
                  <a:moveTo>
                    <a:pt x="1287" y="150"/>
                  </a:moveTo>
                  <a:lnTo>
                    <a:pt x="1287" y="355"/>
                  </a:lnTo>
                  <a:lnTo>
                    <a:pt x="1262" y="355"/>
                  </a:lnTo>
                  <a:lnTo>
                    <a:pt x="1262" y="150"/>
                  </a:lnTo>
                  <a:lnTo>
                    <a:pt x="1287" y="150"/>
                  </a:lnTo>
                  <a:lnTo>
                    <a:pt x="1287" y="150"/>
                  </a:lnTo>
                  <a:close/>
                  <a:moveTo>
                    <a:pt x="1228" y="150"/>
                  </a:moveTo>
                  <a:lnTo>
                    <a:pt x="1228" y="355"/>
                  </a:lnTo>
                  <a:lnTo>
                    <a:pt x="1205" y="355"/>
                  </a:lnTo>
                  <a:lnTo>
                    <a:pt x="1205" y="150"/>
                  </a:lnTo>
                  <a:lnTo>
                    <a:pt x="1228" y="150"/>
                  </a:lnTo>
                  <a:lnTo>
                    <a:pt x="1228" y="150"/>
                  </a:lnTo>
                  <a:close/>
                  <a:moveTo>
                    <a:pt x="1189" y="150"/>
                  </a:moveTo>
                  <a:lnTo>
                    <a:pt x="1189" y="355"/>
                  </a:lnTo>
                  <a:lnTo>
                    <a:pt x="1094" y="355"/>
                  </a:lnTo>
                  <a:lnTo>
                    <a:pt x="1094" y="150"/>
                  </a:lnTo>
                  <a:lnTo>
                    <a:pt x="1189" y="150"/>
                  </a:lnTo>
                  <a:lnTo>
                    <a:pt x="1189" y="150"/>
                  </a:lnTo>
                  <a:close/>
                  <a:moveTo>
                    <a:pt x="1081" y="150"/>
                  </a:moveTo>
                  <a:lnTo>
                    <a:pt x="1081" y="355"/>
                  </a:lnTo>
                  <a:lnTo>
                    <a:pt x="1058" y="355"/>
                  </a:lnTo>
                  <a:lnTo>
                    <a:pt x="1058" y="150"/>
                  </a:lnTo>
                  <a:lnTo>
                    <a:pt x="1081" y="150"/>
                  </a:lnTo>
                  <a:lnTo>
                    <a:pt x="1081" y="150"/>
                  </a:lnTo>
                  <a:close/>
                  <a:moveTo>
                    <a:pt x="1022" y="150"/>
                  </a:moveTo>
                  <a:lnTo>
                    <a:pt x="1022" y="355"/>
                  </a:lnTo>
                  <a:lnTo>
                    <a:pt x="993" y="355"/>
                  </a:lnTo>
                  <a:lnTo>
                    <a:pt x="993" y="150"/>
                  </a:lnTo>
                  <a:lnTo>
                    <a:pt x="1022" y="150"/>
                  </a:lnTo>
                  <a:lnTo>
                    <a:pt x="1022" y="150"/>
                  </a:lnTo>
                  <a:close/>
                  <a:moveTo>
                    <a:pt x="948" y="150"/>
                  </a:moveTo>
                  <a:lnTo>
                    <a:pt x="948" y="355"/>
                  </a:lnTo>
                  <a:lnTo>
                    <a:pt x="922" y="355"/>
                  </a:lnTo>
                  <a:lnTo>
                    <a:pt x="922" y="150"/>
                  </a:lnTo>
                  <a:lnTo>
                    <a:pt x="948" y="150"/>
                  </a:lnTo>
                  <a:lnTo>
                    <a:pt x="948" y="150"/>
                  </a:lnTo>
                  <a:close/>
                  <a:moveTo>
                    <a:pt x="881" y="150"/>
                  </a:moveTo>
                  <a:lnTo>
                    <a:pt x="881" y="355"/>
                  </a:lnTo>
                  <a:lnTo>
                    <a:pt x="857" y="355"/>
                  </a:lnTo>
                  <a:lnTo>
                    <a:pt x="857" y="150"/>
                  </a:lnTo>
                  <a:lnTo>
                    <a:pt x="881" y="150"/>
                  </a:lnTo>
                  <a:lnTo>
                    <a:pt x="881" y="150"/>
                  </a:lnTo>
                  <a:close/>
                  <a:moveTo>
                    <a:pt x="820" y="150"/>
                  </a:moveTo>
                  <a:lnTo>
                    <a:pt x="820" y="355"/>
                  </a:lnTo>
                  <a:lnTo>
                    <a:pt x="795" y="355"/>
                  </a:lnTo>
                  <a:lnTo>
                    <a:pt x="795" y="150"/>
                  </a:lnTo>
                  <a:lnTo>
                    <a:pt x="820" y="150"/>
                  </a:lnTo>
                  <a:lnTo>
                    <a:pt x="820" y="150"/>
                  </a:lnTo>
                  <a:close/>
                  <a:moveTo>
                    <a:pt x="757" y="150"/>
                  </a:moveTo>
                  <a:lnTo>
                    <a:pt x="757" y="355"/>
                  </a:lnTo>
                  <a:lnTo>
                    <a:pt x="727" y="355"/>
                  </a:lnTo>
                  <a:lnTo>
                    <a:pt x="727" y="150"/>
                  </a:lnTo>
                  <a:lnTo>
                    <a:pt x="757" y="150"/>
                  </a:lnTo>
                  <a:lnTo>
                    <a:pt x="757" y="150"/>
                  </a:lnTo>
                  <a:close/>
                  <a:moveTo>
                    <a:pt x="682" y="150"/>
                  </a:moveTo>
                  <a:lnTo>
                    <a:pt x="682" y="355"/>
                  </a:lnTo>
                  <a:lnTo>
                    <a:pt x="654" y="355"/>
                  </a:lnTo>
                  <a:lnTo>
                    <a:pt x="654" y="150"/>
                  </a:lnTo>
                  <a:lnTo>
                    <a:pt x="682" y="150"/>
                  </a:lnTo>
                  <a:lnTo>
                    <a:pt x="682" y="150"/>
                  </a:lnTo>
                  <a:close/>
                  <a:moveTo>
                    <a:pt x="618" y="150"/>
                  </a:moveTo>
                  <a:lnTo>
                    <a:pt x="618" y="355"/>
                  </a:lnTo>
                  <a:lnTo>
                    <a:pt x="590" y="355"/>
                  </a:lnTo>
                  <a:lnTo>
                    <a:pt x="590" y="150"/>
                  </a:lnTo>
                  <a:lnTo>
                    <a:pt x="618" y="150"/>
                  </a:lnTo>
                  <a:lnTo>
                    <a:pt x="618" y="150"/>
                  </a:lnTo>
                  <a:close/>
                  <a:moveTo>
                    <a:pt x="548" y="150"/>
                  </a:moveTo>
                  <a:lnTo>
                    <a:pt x="548" y="355"/>
                  </a:lnTo>
                  <a:lnTo>
                    <a:pt x="523" y="355"/>
                  </a:lnTo>
                  <a:lnTo>
                    <a:pt x="523" y="150"/>
                  </a:lnTo>
                  <a:lnTo>
                    <a:pt x="548" y="150"/>
                  </a:lnTo>
                  <a:lnTo>
                    <a:pt x="548" y="150"/>
                  </a:lnTo>
                  <a:close/>
                  <a:moveTo>
                    <a:pt x="484" y="150"/>
                  </a:moveTo>
                  <a:lnTo>
                    <a:pt x="484" y="355"/>
                  </a:lnTo>
                  <a:lnTo>
                    <a:pt x="461" y="355"/>
                  </a:lnTo>
                  <a:lnTo>
                    <a:pt x="461" y="150"/>
                  </a:lnTo>
                  <a:lnTo>
                    <a:pt x="484" y="150"/>
                  </a:lnTo>
                  <a:lnTo>
                    <a:pt x="484" y="150"/>
                  </a:lnTo>
                  <a:close/>
                  <a:moveTo>
                    <a:pt x="418" y="150"/>
                  </a:moveTo>
                  <a:lnTo>
                    <a:pt x="418" y="355"/>
                  </a:lnTo>
                  <a:lnTo>
                    <a:pt x="396" y="355"/>
                  </a:lnTo>
                  <a:lnTo>
                    <a:pt x="396" y="150"/>
                  </a:lnTo>
                  <a:lnTo>
                    <a:pt x="418" y="150"/>
                  </a:lnTo>
                  <a:lnTo>
                    <a:pt x="418" y="150"/>
                  </a:lnTo>
                  <a:close/>
                  <a:moveTo>
                    <a:pt x="149" y="150"/>
                  </a:moveTo>
                  <a:lnTo>
                    <a:pt x="149" y="355"/>
                  </a:lnTo>
                  <a:lnTo>
                    <a:pt x="110" y="355"/>
                  </a:lnTo>
                  <a:lnTo>
                    <a:pt x="110" y="150"/>
                  </a:lnTo>
                  <a:lnTo>
                    <a:pt x="149" y="150"/>
                  </a:lnTo>
                  <a:lnTo>
                    <a:pt x="149" y="150"/>
                  </a:lnTo>
                  <a:close/>
                  <a:moveTo>
                    <a:pt x="1610" y="51"/>
                  </a:moveTo>
                  <a:lnTo>
                    <a:pt x="1136" y="51"/>
                  </a:lnTo>
                  <a:lnTo>
                    <a:pt x="1136" y="17"/>
                  </a:lnTo>
                  <a:lnTo>
                    <a:pt x="1610" y="17"/>
                  </a:lnTo>
                  <a:lnTo>
                    <a:pt x="1619" y="17"/>
                  </a:lnTo>
                  <a:lnTo>
                    <a:pt x="1619" y="0"/>
                  </a:lnTo>
                  <a:lnTo>
                    <a:pt x="1119" y="0"/>
                  </a:lnTo>
                  <a:lnTo>
                    <a:pt x="1119" y="58"/>
                  </a:lnTo>
                  <a:lnTo>
                    <a:pt x="1039" y="58"/>
                  </a:lnTo>
                  <a:lnTo>
                    <a:pt x="1039" y="101"/>
                  </a:lnTo>
                  <a:lnTo>
                    <a:pt x="404" y="101"/>
                  </a:lnTo>
                  <a:lnTo>
                    <a:pt x="404" y="85"/>
                  </a:lnTo>
                  <a:lnTo>
                    <a:pt x="366" y="85"/>
                  </a:lnTo>
                  <a:lnTo>
                    <a:pt x="366" y="58"/>
                  </a:lnTo>
                  <a:lnTo>
                    <a:pt x="140" y="58"/>
                  </a:lnTo>
                  <a:lnTo>
                    <a:pt x="140" y="84"/>
                  </a:lnTo>
                  <a:lnTo>
                    <a:pt x="100" y="84"/>
                  </a:lnTo>
                  <a:lnTo>
                    <a:pt x="100" y="103"/>
                  </a:lnTo>
                  <a:lnTo>
                    <a:pt x="39" y="103"/>
                  </a:lnTo>
                  <a:lnTo>
                    <a:pt x="39" y="150"/>
                  </a:lnTo>
                  <a:lnTo>
                    <a:pt x="76" y="150"/>
                  </a:lnTo>
                  <a:lnTo>
                    <a:pt x="76" y="355"/>
                  </a:lnTo>
                  <a:lnTo>
                    <a:pt x="39" y="355"/>
                  </a:lnTo>
                  <a:lnTo>
                    <a:pt x="39" y="396"/>
                  </a:lnTo>
                  <a:lnTo>
                    <a:pt x="0" y="396"/>
                  </a:lnTo>
                  <a:lnTo>
                    <a:pt x="0" y="440"/>
                  </a:lnTo>
                  <a:lnTo>
                    <a:pt x="1619" y="440"/>
                  </a:lnTo>
                  <a:lnTo>
                    <a:pt x="1619" y="388"/>
                  </a:lnTo>
                  <a:lnTo>
                    <a:pt x="1196" y="388"/>
                  </a:lnTo>
                  <a:lnTo>
                    <a:pt x="1196" y="367"/>
                  </a:lnTo>
                  <a:lnTo>
                    <a:pt x="1619" y="367"/>
                  </a:lnTo>
                  <a:lnTo>
                    <a:pt x="1619" y="138"/>
                  </a:lnTo>
                  <a:lnTo>
                    <a:pt x="1570" y="138"/>
                  </a:lnTo>
                  <a:lnTo>
                    <a:pt x="1196" y="138"/>
                  </a:lnTo>
                  <a:lnTo>
                    <a:pt x="1196" y="118"/>
                  </a:lnTo>
                  <a:lnTo>
                    <a:pt x="1570" y="118"/>
                  </a:lnTo>
                  <a:lnTo>
                    <a:pt x="1591" y="118"/>
                  </a:lnTo>
                  <a:lnTo>
                    <a:pt x="1619" y="118"/>
                  </a:lnTo>
                  <a:lnTo>
                    <a:pt x="1619" y="51"/>
                  </a:lnTo>
                  <a:lnTo>
                    <a:pt x="1610" y="51"/>
                  </a:lnTo>
                  <a:lnTo>
                    <a:pt x="1610" y="51"/>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PA-椭圆 7"/>
            <p:cNvSpPr>
              <a:spLocks noChangeArrowheads="1"/>
            </p:cNvSpPr>
            <p:nvPr>
              <p:custDataLst>
                <p:tags r:id="rId6"/>
              </p:custDataLst>
            </p:nvPr>
          </p:nvSpPr>
          <p:spPr bwMode="auto">
            <a:xfrm>
              <a:off x="2595" y="2058"/>
              <a:ext cx="55" cy="56"/>
            </a:xfrm>
            <a:prstGeom prst="ellipse">
              <a:avLst/>
            </a:prstGeom>
            <a:solidFill>
              <a:schemeClr val="bg1"/>
            </a:solidFill>
            <a:ln w="23813" cap="flat">
              <a:solidFill>
                <a:srgbClr val="C00000"/>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 name="文本框 10"/>
          <p:cNvSpPr txBox="1"/>
          <p:nvPr/>
        </p:nvSpPr>
        <p:spPr bwMode="auto">
          <a:xfrm>
            <a:off x="5356297" y="1886603"/>
            <a:ext cx="1655472" cy="707886"/>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pPr algn="dist" eaLnBrk="1" fontAlgn="auto" hangingPunct="1">
              <a:spcBef>
                <a:spcPts val="0"/>
              </a:spcBef>
              <a:spcAft>
                <a:spcPts val="0"/>
              </a:spcAft>
              <a:defRPr/>
            </a:pPr>
            <a:r>
              <a:rPr lang="zh-CN" altLang="en-US" sz="40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开场</a:t>
            </a:r>
          </a:p>
        </p:txBody>
      </p:sp>
      <p:sp>
        <p:nvSpPr>
          <p:cNvPr id="12" name="矩形 11"/>
          <p:cNvSpPr/>
          <p:nvPr/>
        </p:nvSpPr>
        <p:spPr>
          <a:xfrm>
            <a:off x="903016" y="2484911"/>
            <a:ext cx="10589025" cy="1308884"/>
          </a:xfrm>
          <a:prstGeom prst="rect">
            <a:avLst/>
          </a:prstGeom>
        </p:spPr>
        <p:txBody>
          <a:bodyPr wrap="square">
            <a:spAutoFit/>
          </a:bodyPr>
          <a:lstStyle/>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小组介绍：摸划混摆组</a:t>
            </a:r>
          </a:p>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摸鱼，划水，混，开摆</a:t>
            </a:r>
          </a:p>
        </p:txBody>
      </p:sp>
      <p:pic>
        <p:nvPicPr>
          <p:cNvPr id="3" name="图片 2">
            <a:extLst>
              <a:ext uri="{FF2B5EF4-FFF2-40B4-BE49-F238E27FC236}">
                <a16:creationId xmlns:a16="http://schemas.microsoft.com/office/drawing/2014/main" id="{7BC99ADC-1478-40F8-8EAF-3319B30B9A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383" y="2073626"/>
            <a:ext cx="2131454" cy="2131454"/>
          </a:xfrm>
          <a:prstGeom prst="rect">
            <a:avLst/>
          </a:prstGeom>
        </p:spPr>
      </p:pic>
      <p:pic>
        <p:nvPicPr>
          <p:cNvPr id="14" name="图片 13">
            <a:extLst>
              <a:ext uri="{FF2B5EF4-FFF2-40B4-BE49-F238E27FC236}">
                <a16:creationId xmlns:a16="http://schemas.microsoft.com/office/drawing/2014/main" id="{D908D946-F99E-408A-B33E-1CC3E54BFA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1986" y="4287753"/>
            <a:ext cx="4228027" cy="1716378"/>
          </a:xfrm>
          <a:prstGeom prst="rect">
            <a:avLst/>
          </a:prstGeom>
        </p:spPr>
      </p:pic>
      <p:pic>
        <p:nvPicPr>
          <p:cNvPr id="18" name="图片 17">
            <a:extLst>
              <a:ext uri="{FF2B5EF4-FFF2-40B4-BE49-F238E27FC236}">
                <a16:creationId xmlns:a16="http://schemas.microsoft.com/office/drawing/2014/main" id="{A58D8A23-0DF0-45D6-BC7A-7AF608FEF6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43212" y="2076973"/>
            <a:ext cx="2128104" cy="2128104"/>
          </a:xfrm>
          <a:prstGeom prst="rect">
            <a:avLst/>
          </a:prstGeom>
        </p:spPr>
      </p:pic>
      <p:pic>
        <p:nvPicPr>
          <p:cNvPr id="22" name="图片 21">
            <a:extLst>
              <a:ext uri="{FF2B5EF4-FFF2-40B4-BE49-F238E27FC236}">
                <a16:creationId xmlns:a16="http://schemas.microsoft.com/office/drawing/2014/main" id="{753434FC-8A6A-4954-B45C-6E61650622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6570" y="2789207"/>
            <a:ext cx="976220" cy="9762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outVertical)">
                                      <p:cBhvr>
                                        <p:cTn id="16" dur="500"/>
                                        <p:tgtEl>
                                          <p:spTgt spid="11"/>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par>
                          <p:cTn id="21" fill="hold">
                            <p:stCondLst>
                              <p:cond delay="2000"/>
                            </p:stCondLst>
                            <p:childTnLst>
                              <p:par>
                                <p:cTn id="22" presetID="42" presetClass="entr" presetSubtype="0" fill="hold" grpId="0" nodeType="afterEffect">
                                  <p:stCondLst>
                                    <p:cond delay="0"/>
                                  </p:stCondLst>
                                  <p:iterate type="lt">
                                    <p:tmPct val="1554"/>
                                  </p:iterate>
                                  <p:childTnLst>
                                    <p:set>
                                      <p:cBhvr>
                                        <p:cTn id="23" dur="1" fill="hold">
                                          <p:stCondLst>
                                            <p:cond delay="0"/>
                                          </p:stCondLst>
                                        </p:cTn>
                                        <p:tgtEl>
                                          <p:spTgt spid="12"/>
                                        </p:tgtEl>
                                        <p:attrNameLst>
                                          <p:attrName>style.visibility</p:attrName>
                                        </p:attrNameLst>
                                      </p:cBhvr>
                                      <p:to>
                                        <p:strVal val="visible"/>
                                      </p:to>
                                    </p:set>
                                    <p:animEffect transition="in" filter="fade">
                                      <p:cBhvr>
                                        <p:cTn id="24" dur="200"/>
                                        <p:tgtEl>
                                          <p:spTgt spid="12"/>
                                        </p:tgtEl>
                                      </p:cBhvr>
                                    </p:animEffect>
                                    <p:anim calcmode="lin" valueType="num">
                                      <p:cBhvr>
                                        <p:cTn id="25" dur="200" fill="hold"/>
                                        <p:tgtEl>
                                          <p:spTgt spid="12"/>
                                        </p:tgtEl>
                                        <p:attrNameLst>
                                          <p:attrName>ppt_x</p:attrName>
                                        </p:attrNameLst>
                                      </p:cBhvr>
                                      <p:tavLst>
                                        <p:tav tm="0">
                                          <p:val>
                                            <p:strVal val="#ppt_x"/>
                                          </p:val>
                                        </p:tav>
                                        <p:tav tm="100000">
                                          <p:val>
                                            <p:strVal val="#ppt_x"/>
                                          </p:val>
                                        </p:tav>
                                      </p:tavLst>
                                    </p:anim>
                                    <p:anim calcmode="lin" valueType="num">
                                      <p:cBhvr>
                                        <p:cTn id="26" dur="2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3664" r="3856" b="8626"/>
          <a:stretch>
            <a:fillRect/>
          </a:stretch>
        </p:blipFill>
        <p:spPr>
          <a:xfrm>
            <a:off x="0" y="4499429"/>
            <a:ext cx="12195004" cy="2358571"/>
          </a:xfrm>
          <a:prstGeom prst="rect">
            <a:avLst/>
          </a:prstGeom>
        </p:spPr>
      </p:pic>
      <p:grpSp>
        <p:nvGrpSpPr>
          <p:cNvPr id="17" name="组合 16"/>
          <p:cNvGrpSpPr/>
          <p:nvPr/>
        </p:nvGrpSpPr>
        <p:grpSpPr>
          <a:xfrm>
            <a:off x="4254830" y="1904999"/>
            <a:ext cx="3682340" cy="838800"/>
            <a:chOff x="3830928" y="2429384"/>
            <a:chExt cx="4065795" cy="891331"/>
          </a:xfrm>
        </p:grpSpPr>
        <p:grpSp>
          <p:nvGrpSpPr>
            <p:cNvPr id="18" name="组合 17"/>
            <p:cNvGrpSpPr/>
            <p:nvPr/>
          </p:nvGrpSpPr>
          <p:grpSpPr>
            <a:xfrm>
              <a:off x="3830928" y="2429384"/>
              <a:ext cx="1973016" cy="891331"/>
              <a:chOff x="1703471" y="5602900"/>
              <a:chExt cx="1890145" cy="789188"/>
            </a:xfrm>
          </p:grpSpPr>
          <p:grpSp>
            <p:nvGrpSpPr>
              <p:cNvPr id="31" name="组合 30"/>
              <p:cNvGrpSpPr/>
              <p:nvPr/>
            </p:nvGrpSpPr>
            <p:grpSpPr>
              <a:xfrm>
                <a:off x="1703471" y="5602900"/>
                <a:ext cx="887705" cy="789188"/>
                <a:chOff x="9417944" y="647972"/>
                <a:chExt cx="900000" cy="900000"/>
              </a:xfrm>
            </p:grpSpPr>
            <p:sp>
              <p:nvSpPr>
                <p:cNvPr id="36" name="矩形 35"/>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7" name="直接连接符 36"/>
                <p:cNvCxnSpPr>
                  <a:stCxn id="36" idx="0"/>
                  <a:endCxn id="36"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6" idx="1"/>
                  <a:endCxn id="36"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705910" y="5602900"/>
                <a:ext cx="887706" cy="789188"/>
                <a:chOff x="9417944" y="647972"/>
                <a:chExt cx="900001" cy="900000"/>
              </a:xfrm>
            </p:grpSpPr>
            <p:sp>
              <p:nvSpPr>
                <p:cNvPr id="33" name="矩形 32"/>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4" name="直接连接符 33"/>
                <p:cNvCxnSpPr>
                  <a:stCxn id="33" idx="0"/>
                  <a:endCxn id="33"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1"/>
                  <a:endCxn id="33"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9" name="组合 18"/>
            <p:cNvGrpSpPr/>
            <p:nvPr/>
          </p:nvGrpSpPr>
          <p:grpSpPr>
            <a:xfrm>
              <a:off x="5923708" y="2429384"/>
              <a:ext cx="1973015" cy="891331"/>
              <a:chOff x="1703471" y="5602900"/>
              <a:chExt cx="1890144" cy="789188"/>
            </a:xfrm>
          </p:grpSpPr>
          <p:grpSp>
            <p:nvGrpSpPr>
              <p:cNvPr id="20" name="组合 19"/>
              <p:cNvGrpSpPr/>
              <p:nvPr/>
            </p:nvGrpSpPr>
            <p:grpSpPr>
              <a:xfrm>
                <a:off x="1703471" y="5602900"/>
                <a:ext cx="887705" cy="789188"/>
                <a:chOff x="9417944" y="647972"/>
                <a:chExt cx="900000" cy="900000"/>
              </a:xfrm>
            </p:grpSpPr>
            <p:sp>
              <p:nvSpPr>
                <p:cNvPr id="28" name="矩形 27"/>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9" name="直接连接符 28"/>
                <p:cNvCxnSpPr>
                  <a:stCxn id="28" idx="0"/>
                  <a:endCxn id="28"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8" idx="1"/>
                  <a:endCxn id="28"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2705909" y="5602900"/>
                <a:ext cx="887706" cy="789188"/>
                <a:chOff x="9417944" y="647972"/>
                <a:chExt cx="900001" cy="900000"/>
              </a:xfrm>
            </p:grpSpPr>
            <p:sp>
              <p:nvSpPr>
                <p:cNvPr id="22" name="矩形 21"/>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3" name="直接连接符 22"/>
                <p:cNvCxnSpPr>
                  <a:stCxn id="22" idx="0"/>
                  <a:endCxn id="22"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2" idx="1"/>
                  <a:endCxn id="22"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sp>
        <p:nvSpPr>
          <p:cNvPr id="39" name="文本框 38"/>
          <p:cNvSpPr txBox="1"/>
          <p:nvPr/>
        </p:nvSpPr>
        <p:spPr bwMode="auto">
          <a:xfrm>
            <a:off x="4305300" y="1905000"/>
            <a:ext cx="3676650" cy="830997"/>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pPr algn="dist" eaLnBrk="1" fontAlgn="auto" hangingPunct="1">
              <a:spcBef>
                <a:spcPts val="0"/>
              </a:spcBef>
              <a:spcAft>
                <a:spcPts val="0"/>
              </a:spcAft>
              <a:defRPr/>
            </a:pPr>
            <a:r>
              <a:rPr lang="zh-CN" altLang="en-US" sz="48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第三部分</a:t>
            </a:r>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7765" y="499029"/>
            <a:ext cx="2207342" cy="1560993"/>
          </a:xfrm>
          <a:prstGeom prst="rect">
            <a:avLst/>
          </a:prstGeom>
        </p:spPr>
      </p:pic>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rcRect l="36639" t="3180" b="80236"/>
          <a:stretch>
            <a:fillRect/>
          </a:stretch>
        </p:blipFill>
        <p:spPr>
          <a:xfrm flipH="1">
            <a:off x="0" y="-1083"/>
            <a:ext cx="4333083" cy="1552794"/>
          </a:xfrm>
          <a:custGeom>
            <a:avLst/>
            <a:gdLst>
              <a:gd name="connsiteX0" fmla="*/ 0 w 5174157"/>
              <a:gd name="connsiteY0" fmla="*/ 0 h 1854200"/>
              <a:gd name="connsiteX1" fmla="*/ 5174157 w 5174157"/>
              <a:gd name="connsiteY1" fmla="*/ 0 h 1854200"/>
              <a:gd name="connsiteX2" fmla="*/ 5174157 w 5174157"/>
              <a:gd name="connsiteY2" fmla="*/ 1854200 h 1854200"/>
              <a:gd name="connsiteX3" fmla="*/ 0 w 5174157"/>
              <a:gd name="connsiteY3" fmla="*/ 1854200 h 1854200"/>
            </a:gdLst>
            <a:ahLst/>
            <a:cxnLst>
              <a:cxn ang="0">
                <a:pos x="connsiteX0" y="connsiteY0"/>
              </a:cxn>
              <a:cxn ang="0">
                <a:pos x="connsiteX1" y="connsiteY1"/>
              </a:cxn>
              <a:cxn ang="0">
                <a:pos x="connsiteX2" y="connsiteY2"/>
              </a:cxn>
              <a:cxn ang="0">
                <a:pos x="connsiteX3" y="connsiteY3"/>
              </a:cxn>
            </a:cxnLst>
            <a:rect l="l" t="t" r="r" b="b"/>
            <a:pathLst>
              <a:path w="5174157" h="1854200">
                <a:moveTo>
                  <a:pt x="0" y="0"/>
                </a:moveTo>
                <a:lnTo>
                  <a:pt x="5174157" y="0"/>
                </a:lnTo>
                <a:lnTo>
                  <a:pt x="5174157" y="1854200"/>
                </a:lnTo>
                <a:lnTo>
                  <a:pt x="0" y="1854200"/>
                </a:lnTo>
                <a:close/>
              </a:path>
            </a:pathLst>
          </a:custGeom>
        </p:spPr>
      </p:pic>
      <p:sp>
        <p:nvSpPr>
          <p:cNvPr id="45" name="文本框 44"/>
          <p:cNvSpPr txBox="1"/>
          <p:nvPr/>
        </p:nvSpPr>
        <p:spPr bwMode="auto">
          <a:xfrm>
            <a:off x="627457" y="3155396"/>
            <a:ext cx="10828615" cy="1446550"/>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pPr algn="dist">
              <a:defRPr/>
            </a:pPr>
            <a:r>
              <a:rPr lang="zh-CN" altLang="en-US" sz="8800" b="0" dirty="0">
                <a:solidFill>
                  <a:srgbClr val="C00000"/>
                </a:solidFill>
                <a:latin typeface="隶书" panose="02010509060101010101" pitchFamily="49" charset="-122"/>
                <a:ea typeface="隶书" panose="02010509060101010101" pitchFamily="49" charset="-122"/>
                <a:sym typeface="微软雅黑" panose="020B0503020204020204" pitchFamily="34" charset="-122"/>
              </a:rPr>
              <a:t>改革开放的未来期望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barn(outVertical)">
                                      <p:cBhvr>
                                        <p:cTn id="11" dur="500"/>
                                        <p:tgtEl>
                                          <p:spTgt spid="39"/>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p:tgtEl>
                                          <p:spTgt spid="45"/>
                                        </p:tgtEl>
                                        <p:attrNameLst>
                                          <p:attrName>ppt_y</p:attrName>
                                        </p:attrNameLst>
                                      </p:cBhvr>
                                      <p:tavLst>
                                        <p:tav tm="0">
                                          <p:val>
                                            <p:strVal val="#ppt_y+#ppt_h*1.125000"/>
                                          </p:val>
                                        </p:tav>
                                        <p:tav tm="100000">
                                          <p:val>
                                            <p:strVal val="#ppt_y"/>
                                          </p:val>
                                        </p:tav>
                                      </p:tavLst>
                                    </p:anim>
                                    <p:animEffect transition="in" filter="wipe(up)">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6014" y="1484231"/>
            <a:ext cx="992898" cy="992898"/>
            <a:chOff x="1480809" y="1848526"/>
            <a:chExt cx="992898" cy="992898"/>
          </a:xfrm>
        </p:grpSpPr>
        <p:sp>
          <p:nvSpPr>
            <p:cNvPr id="5" name="Aitds4-1"/>
            <p:cNvSpPr/>
            <p:nvPr/>
          </p:nvSpPr>
          <p:spPr>
            <a:xfrm flipH="1">
              <a:off x="1480809" y="1848526"/>
              <a:ext cx="992898" cy="992898"/>
            </a:xfrm>
            <a:prstGeom prst="arc">
              <a:avLst>
                <a:gd name="adj1" fmla="val 12927877"/>
                <a:gd name="adj2" fmla="val 8683522"/>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627590" y="2001665"/>
              <a:ext cx="787395" cy="707886"/>
            </a:xfrm>
            <a:prstGeom prst="rect">
              <a:avLst/>
            </a:prstGeom>
          </p:spPr>
          <p:txBody>
            <a:bodyPr wrap="none">
              <a:spAutoFit/>
            </a:bodyPr>
            <a:lstStyle/>
            <a:p>
              <a:r>
                <a:rPr lang="zh-CN" altLang="en-US" sz="4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4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4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8" name="PA-0222"/>
          <p:cNvGrpSpPr/>
          <p:nvPr>
            <p:custDataLst>
              <p:tags r:id="rId1"/>
            </p:custDataLst>
          </p:nvPr>
        </p:nvGrpSpPr>
        <p:grpSpPr>
          <a:xfrm>
            <a:off x="2035693" y="2256107"/>
            <a:ext cx="8969764" cy="274792"/>
            <a:chOff x="931381" y="1810171"/>
            <a:chExt cx="7659402" cy="211520"/>
          </a:xfrm>
        </p:grpSpPr>
        <p:cxnSp>
          <p:nvCxnSpPr>
            <p:cNvPr id="9" name="PA-直接连接符 4"/>
            <p:cNvCxnSpPr/>
            <p:nvPr>
              <p:custDataLst>
                <p:tags r:id="rId3"/>
              </p:custDataLst>
            </p:nvPr>
          </p:nvCxnSpPr>
          <p:spPr>
            <a:xfrm flipH="1">
              <a:off x="931381" y="1912510"/>
              <a:ext cx="6599026" cy="0"/>
            </a:xfrm>
            <a:prstGeom prst="line">
              <a:avLst/>
            </a:prstGeom>
            <a:noFill/>
            <a:ln w="57150" cap="flat" cmpd="sng" algn="ctr">
              <a:solidFill>
                <a:srgbClr val="B50000"/>
              </a:solidFill>
              <a:prstDash val="solid"/>
              <a:miter lim="800000"/>
            </a:ln>
            <a:effectLst/>
          </p:spPr>
        </p:cxnSp>
        <p:sp>
          <p:nvSpPr>
            <p:cNvPr id="10" name="PA-îṡlíďè"/>
            <p:cNvSpPr/>
            <p:nvPr>
              <p:custDataLst>
                <p:tags r:id="rId4"/>
              </p:custDataLst>
            </p:nvPr>
          </p:nvSpPr>
          <p:spPr>
            <a:xfrm rot="5400000" flipH="1">
              <a:off x="6608866" y="39774"/>
              <a:ext cx="211520" cy="3752314"/>
            </a:xfrm>
            <a:prstGeom prst="rect">
              <a:avLst/>
            </a:prstGeom>
            <a:solidFill>
              <a:srgbClr val="C00000"/>
            </a:solidFill>
            <a:ln w="12700">
              <a:noFill/>
              <a:miter lim="400000"/>
            </a:ln>
          </p:spPr>
          <p:txBody>
            <a:bodyPr wrap="square" lIns="29698" rIns="29698">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 name="PA-0223"/>
          <p:cNvSpPr txBox="1"/>
          <p:nvPr>
            <p:custDataLst>
              <p:tags r:id="rId2"/>
            </p:custDataLst>
          </p:nvPr>
        </p:nvSpPr>
        <p:spPr>
          <a:xfrm>
            <a:off x="2135650" y="1620931"/>
            <a:ext cx="8869808" cy="79206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ct val="0"/>
              </a:spcBef>
              <a:buNone/>
            </a:pPr>
            <a:r>
              <a:rPr lang="zh-CN" altLang="en-US" sz="3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坚持走中国特色社会主义教育发展道路</a:t>
            </a:r>
            <a:endParaRPr lang="en-US" altLang="zh-CN" sz="3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Aitds4"/>
          <p:cNvSpPr txBox="1"/>
          <p:nvPr/>
        </p:nvSpPr>
        <p:spPr>
          <a:xfrm>
            <a:off x="1961477" y="2619983"/>
            <a:ext cx="8946007" cy="791210"/>
          </a:xfrm>
          <a:prstGeom prst="rect">
            <a:avLst/>
          </a:prstGeom>
          <a:noFill/>
        </p:spPr>
        <p:txBody>
          <a:bodyPr wrap="square" lIns="91422" tIns="45709" rIns="91422" bIns="45709" rtlCol="0">
            <a:spAutoFit/>
          </a:bodyPr>
          <a:lstStyle/>
          <a:p>
            <a:pPr lvl="0" indent="457200" algn="just">
              <a:lnSpc>
                <a:spcPct val="120000"/>
              </a:lnSpc>
              <a:defRPr/>
            </a:pPr>
            <a:r>
              <a:rPr lang="zh-CN" altLang="en-US" sz="1900" b="1">
                <a:latin typeface="微软雅黑" panose="020B0503020204020204" pitchFamily="34" charset="-122"/>
                <a:ea typeface="微软雅黑" panose="020B0503020204020204" pitchFamily="34" charset="-122"/>
                <a:sym typeface="+mn-ea"/>
              </a:rPr>
              <a:t>党的十八大以来，以习近平同志为核心的党中央高度重视教育发展，习近平总书记在不同场合多次强调发展教育的重要意义，为教育强国建设指明了方向。</a:t>
            </a:r>
            <a:endParaRPr lang="zh-CN" altLang="en-US" sz="1900" b="1" dirty="0">
              <a:latin typeface="微软雅黑" panose="020B0503020204020204" pitchFamily="34" charset="-122"/>
              <a:ea typeface="微软雅黑" panose="020B0503020204020204" pitchFamily="34" charset="-122"/>
              <a:sym typeface="+mn-ea"/>
            </a:endParaRPr>
          </a:p>
        </p:txBody>
      </p:sp>
      <p:grpSp>
        <p:nvGrpSpPr>
          <p:cNvPr id="13" name="组合 12"/>
          <p:cNvGrpSpPr/>
          <p:nvPr/>
        </p:nvGrpSpPr>
        <p:grpSpPr>
          <a:xfrm>
            <a:off x="1961477" y="3919859"/>
            <a:ext cx="2501046" cy="369324"/>
            <a:chOff x="-1242360" y="2455854"/>
            <a:chExt cx="1090810" cy="2022317"/>
          </a:xfrm>
        </p:grpSpPr>
        <p:sp>
          <p:nvSpPr>
            <p:cNvPr id="14" name="Rectangle 11"/>
            <p:cNvSpPr>
              <a:spLocks noChangeArrowheads="1"/>
            </p:cNvSpPr>
            <p:nvPr/>
          </p:nvSpPr>
          <p:spPr bwMode="auto">
            <a:xfrm>
              <a:off x="-1242360" y="2471581"/>
              <a:ext cx="1090810" cy="880381"/>
            </a:xfrm>
            <a:prstGeom prst="roundRect">
              <a:avLst>
                <a:gd name="adj" fmla="val 50000"/>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endParaRPr>
            </a:p>
          </p:txBody>
        </p:sp>
        <p:sp>
          <p:nvSpPr>
            <p:cNvPr id="15" name="矩形 38"/>
            <p:cNvSpPr>
              <a:spLocks noChangeArrowheads="1"/>
            </p:cNvSpPr>
            <p:nvPr/>
          </p:nvSpPr>
          <p:spPr bwMode="auto">
            <a:xfrm>
              <a:off x="-742532" y="2455854"/>
              <a:ext cx="80561" cy="202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lvl="0" algn="ctr">
                <a:defRPr/>
              </a:pPr>
              <a:endParaRPr kumimoji="0" lang="en-US" b="1" i="0" u="none" strike="noStrike" kern="1200" cap="none" spc="0" normalizeH="0" baseline="0" noProof="0" dirty="0">
                <a:ln>
                  <a:noFill/>
                </a:ln>
                <a:gradFill>
                  <a:gsLst>
                    <a:gs pos="0">
                      <a:prstClr val="white"/>
                    </a:gs>
                    <a:gs pos="100000">
                      <a:srgbClr val="FFFF00"/>
                    </a:gs>
                  </a:gsLst>
                  <a:lin ang="5400000" scaled="1"/>
                </a:gra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 name="矩形 15"/>
          <p:cNvSpPr/>
          <p:nvPr/>
        </p:nvSpPr>
        <p:spPr>
          <a:xfrm>
            <a:off x="2540060" y="3345525"/>
            <a:ext cx="1338828" cy="553998"/>
          </a:xfrm>
          <a:prstGeom prst="rect">
            <a:avLst/>
          </a:prstGeom>
        </p:spPr>
        <p:txBody>
          <a:bodyPr wrap="none">
            <a:spAutoFit/>
          </a:bodyPr>
          <a:lstStyle/>
          <a:p>
            <a:r>
              <a:rPr lang="zh-CN" altLang="en-US" sz="3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中国要</a:t>
            </a:r>
          </a:p>
        </p:txBody>
      </p:sp>
      <p:sp>
        <p:nvSpPr>
          <p:cNvPr id="17" name="矩形 16"/>
          <p:cNvSpPr/>
          <p:nvPr/>
        </p:nvSpPr>
        <p:spPr>
          <a:xfrm>
            <a:off x="2156164" y="4160743"/>
            <a:ext cx="8849293" cy="2670175"/>
          </a:xfrm>
          <a:prstGeom prst="rect">
            <a:avLst/>
          </a:prstGeom>
        </p:spPr>
        <p:txBody>
          <a:bodyPr wrap="square" lIns="105571" tIns="52784" rIns="105571" bIns="52784">
            <a:spAutoFit/>
          </a:bodyPr>
          <a:lstStyle/>
          <a:p>
            <a:pPr lvl="0" indent="457200" algn="just" fontAlgn="auto">
              <a:lnSpc>
                <a:spcPts val="2500"/>
              </a:lnSpc>
              <a:defRPr/>
              <a:extLst>
                <a:ext uri="{35155182-B16C-46BC-9424-99874614C6A1}">
                  <wpsdc:indentchars xmlns:wpsdc="http://www.wps.cn/officeDocument/2017/drawingmlCustomData" xmlns="" val="200" checksum="59296752"/>
                </a:ext>
              </a:extLst>
            </a:pPr>
            <a:r>
              <a:rPr lang="zh-CN" altLang="en-US" b="1">
                <a:latin typeface="微软雅黑" panose="020B0503020204020204" pitchFamily="34" charset="-122"/>
                <a:ea typeface="微软雅黑" panose="020B0503020204020204" pitchFamily="34" charset="-122"/>
                <a:sym typeface="+mn-ea"/>
              </a:rPr>
              <a:t>全面深化教育领域综合改革，增强教育改革的系统性、整体性、协同性</a:t>
            </a:r>
            <a:r>
              <a:rPr lang="zh-CN" altLang="en-US">
                <a:latin typeface="微软雅黑" panose="020B0503020204020204" pitchFamily="34" charset="-122"/>
                <a:ea typeface="微软雅黑" panose="020B0503020204020204" pitchFamily="34" charset="-122"/>
                <a:sym typeface="+mn-ea"/>
              </a:rPr>
              <a:t>。要抓好深化新时代教育评价改革总体方案出台和落实落地，构建符合中国实际、具有世界水平的评价体系。要总结应对新冠肺炎疫情以来大规模在线教育的经验，利用信息技术更新教育理念、变革教育模式。</a:t>
            </a:r>
          </a:p>
          <a:p>
            <a:pPr lvl="0" indent="457200" algn="just" fontAlgn="auto">
              <a:lnSpc>
                <a:spcPts val="2500"/>
              </a:lnSpc>
              <a:defRPr/>
              <a:extLst>
                <a:ext uri="{35155182-B16C-46BC-9424-99874614C6A1}">
                  <wpsdc:indentchars xmlns:wpsdc="http://www.wps.cn/officeDocument/2017/drawingmlCustomData" xmlns="" val="200" checksum="59296752"/>
                </a:ext>
              </a:extLst>
            </a:pP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加快推进教育现代化、建设教育强国、办好人民满意的教育</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作出全方位战略部署，提出“要扩大教育开放，同世界一流资源开展高水平合作办学”。</a:t>
            </a:r>
          </a:p>
          <a:p>
            <a:pPr lvl="0" indent="457200" algn="just" fontAlgn="auto">
              <a:lnSpc>
                <a:spcPts val="2500"/>
              </a:lnSpc>
              <a:defRPr/>
              <a:extLst>
                <a:ext uri="{35155182-B16C-46BC-9424-99874614C6A1}">
                  <wpsdc:indentchars xmlns:wpsdc="http://www.wps.cn/officeDocument/2017/drawingmlCustomData" xmlns="" val="200" checksum="59296752"/>
                </a:ext>
              </a:extLst>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lvl="0" indent="457200" algn="just" fontAlgn="auto">
              <a:lnSpc>
                <a:spcPts val="2500"/>
              </a:lnSpc>
              <a:defRPr/>
              <a:extLst>
                <a:ext uri="{35155182-B16C-46BC-9424-99874614C6A1}">
                  <wpsdc:indentchars xmlns:wpsdc="http://www.wps.cn/officeDocument/2017/drawingmlCustomData" xmlns="" val="200" checksum="59296752"/>
                </a:ext>
              </a:extLst>
            </a:pPr>
            <a:endParaRPr lang="zh-CN" altLang="en-US" dirty="0">
              <a:solidFill>
                <a:srgbClr val="E7E6E6">
                  <a:lumMod val="1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nvGrpSpPr>
          <p:cNvPr id="24" name="组合 23"/>
          <p:cNvGrpSpPr/>
          <p:nvPr/>
        </p:nvGrpSpPr>
        <p:grpSpPr>
          <a:xfrm>
            <a:off x="0" y="-89946"/>
            <a:ext cx="12192001" cy="900233"/>
            <a:chOff x="0" y="-89946"/>
            <a:chExt cx="12192001" cy="900233"/>
          </a:xfrm>
        </p:grpSpPr>
        <p:grpSp>
          <p:nvGrpSpPr>
            <p:cNvPr id="2" name="组合 1"/>
            <p:cNvGrpSpPr/>
            <p:nvPr/>
          </p:nvGrpSpPr>
          <p:grpSpPr>
            <a:xfrm>
              <a:off x="0" y="-2407"/>
              <a:ext cx="12192000" cy="812694"/>
              <a:chOff x="0" y="-2407"/>
              <a:chExt cx="12192000" cy="812694"/>
            </a:xfrm>
          </p:grpSpPr>
          <p:pic>
            <p:nvPicPr>
              <p:cNvPr id="3" name="图片 2"/>
              <p:cNvPicPr>
                <a:picLocks noChangeAspect="1"/>
              </p:cNvPicPr>
              <p:nvPr/>
            </p:nvPicPr>
            <p:blipFill>
              <a:blip r:embed="rId7"/>
              <a:stretch>
                <a:fillRect/>
              </a:stretch>
            </p:blipFill>
            <p:spPr>
              <a:xfrm>
                <a:off x="0" y="-2407"/>
                <a:ext cx="7894749" cy="812694"/>
              </a:xfrm>
              <a:prstGeom prst="rect">
                <a:avLst/>
              </a:prstGeom>
            </p:spPr>
          </p:pic>
          <p:pic>
            <p:nvPicPr>
              <p:cNvPr id="7" name="图片 6"/>
              <p:cNvPicPr>
                <a:picLocks noChangeAspect="1"/>
              </p:cNvPicPr>
              <p:nvPr/>
            </p:nvPicPr>
            <p:blipFill>
              <a:blip r:embed="rId8"/>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新时代的教育政策</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12"/>
                                        </p:tgtEl>
                                        <p:attrNameLst>
                                          <p:attrName>style.visibility</p:attrName>
                                        </p:attrNameLst>
                                      </p:cBhvr>
                                      <p:to>
                                        <p:strVal val="visible"/>
                                      </p:to>
                                    </p:set>
                                    <p:animEffect transition="in" filter="wipe(left)">
                                      <p:cBhvr>
                                        <p:cTn id="20" dur="200"/>
                                        <p:tgtEl>
                                          <p:spTgt spid="12"/>
                                        </p:tgtEl>
                                      </p:cBhvr>
                                    </p:animEffect>
                                  </p:childTnLst>
                                </p:cTn>
                              </p:par>
                            </p:childTnLst>
                          </p:cTn>
                        </p:par>
                        <p:par>
                          <p:cTn id="21" fill="hold">
                            <p:stCondLst>
                              <p:cond delay="472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par>
                                <p:cTn id="25" presetID="2" presetClass="entr" presetSubtype="2" accel="43300" decel="5660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300" fill="hold"/>
                                        <p:tgtEl>
                                          <p:spTgt spid="13"/>
                                        </p:tgtEl>
                                        <p:attrNameLst>
                                          <p:attrName>ppt_x</p:attrName>
                                        </p:attrNameLst>
                                      </p:cBhvr>
                                      <p:tavLst>
                                        <p:tav tm="0">
                                          <p:val>
                                            <p:strVal val="1+#ppt_w/2"/>
                                          </p:val>
                                        </p:tav>
                                        <p:tav tm="100000">
                                          <p:val>
                                            <p:strVal val="#ppt_x"/>
                                          </p:val>
                                        </p:tav>
                                      </p:tavLst>
                                    </p:anim>
                                    <p:anim calcmode="lin" valueType="num">
                                      <p:cBhvr additive="base">
                                        <p:cTn id="28" dur="300" fill="hold"/>
                                        <p:tgtEl>
                                          <p:spTgt spid="13"/>
                                        </p:tgtEl>
                                        <p:attrNameLst>
                                          <p:attrName>ppt_y</p:attrName>
                                        </p:attrNameLst>
                                      </p:cBhvr>
                                      <p:tavLst>
                                        <p:tav tm="0">
                                          <p:val>
                                            <p:strVal val="#ppt_y"/>
                                          </p:val>
                                        </p:tav>
                                        <p:tav tm="100000">
                                          <p:val>
                                            <p:strVal val="#ppt_y"/>
                                          </p:val>
                                        </p:tav>
                                      </p:tavLst>
                                    </p:anim>
                                  </p:childTnLst>
                                </p:cTn>
                              </p:par>
                            </p:childTnLst>
                          </p:cTn>
                        </p:par>
                        <p:par>
                          <p:cTn id="29" fill="hold">
                            <p:stCondLst>
                              <p:cond delay="5220"/>
                            </p:stCondLst>
                            <p:childTnLst>
                              <p:par>
                                <p:cTn id="30" presetID="22" presetClass="entr" presetSubtype="1"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2" name="组合 1"/>
            <p:cNvGrpSpPr/>
            <p:nvPr/>
          </p:nvGrpSpPr>
          <p:grpSpPr>
            <a:xfrm>
              <a:off x="0" y="-2407"/>
              <a:ext cx="12192000" cy="812694"/>
              <a:chOff x="0" y="-2407"/>
              <a:chExt cx="12192000" cy="812694"/>
            </a:xfrm>
          </p:grpSpPr>
          <p:pic>
            <p:nvPicPr>
              <p:cNvPr id="3" name="图片 2"/>
              <p:cNvPicPr>
                <a:picLocks noChangeAspect="1"/>
              </p:cNvPicPr>
              <p:nvPr/>
            </p:nvPicPr>
            <p:blipFill>
              <a:blip r:embed="rId7"/>
              <a:stretch>
                <a:fillRect/>
              </a:stretch>
            </p:blipFill>
            <p:spPr>
              <a:xfrm>
                <a:off x="0" y="-2407"/>
                <a:ext cx="7894749" cy="812694"/>
              </a:xfrm>
              <a:prstGeom prst="rect">
                <a:avLst/>
              </a:prstGeom>
            </p:spPr>
          </p:pic>
          <p:pic>
            <p:nvPicPr>
              <p:cNvPr id="7" name="图片 6"/>
              <p:cNvPicPr>
                <a:picLocks noChangeAspect="1"/>
              </p:cNvPicPr>
              <p:nvPr/>
            </p:nvPicPr>
            <p:blipFill>
              <a:blip r:embed="rId8"/>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改革开放的未来思考</a:t>
              </a:r>
            </a:p>
          </p:txBody>
        </p:sp>
      </p:grpSp>
      <p:grpSp>
        <p:nvGrpSpPr>
          <p:cNvPr id="20" name="组合 19">
            <a:extLst>
              <a:ext uri="{FF2B5EF4-FFF2-40B4-BE49-F238E27FC236}">
                <a16:creationId xmlns:a16="http://schemas.microsoft.com/office/drawing/2014/main" id="{D4C67582-2416-4F78-A77E-B66A7A0042FB}"/>
              </a:ext>
            </a:extLst>
          </p:cNvPr>
          <p:cNvGrpSpPr/>
          <p:nvPr/>
        </p:nvGrpSpPr>
        <p:grpSpPr>
          <a:xfrm>
            <a:off x="896014" y="1484231"/>
            <a:ext cx="992898" cy="992898"/>
            <a:chOff x="1480809" y="1848526"/>
            <a:chExt cx="992898" cy="992898"/>
          </a:xfrm>
        </p:grpSpPr>
        <p:sp>
          <p:nvSpPr>
            <p:cNvPr id="21" name="Aitds4-1">
              <a:extLst>
                <a:ext uri="{FF2B5EF4-FFF2-40B4-BE49-F238E27FC236}">
                  <a16:creationId xmlns:a16="http://schemas.microsoft.com/office/drawing/2014/main" id="{C8E4F25C-E635-442A-AA87-FD2610FBC144}"/>
                </a:ext>
              </a:extLst>
            </p:cNvPr>
            <p:cNvSpPr/>
            <p:nvPr/>
          </p:nvSpPr>
          <p:spPr>
            <a:xfrm flipH="1">
              <a:off x="1480809" y="1848526"/>
              <a:ext cx="992898" cy="992898"/>
            </a:xfrm>
            <a:prstGeom prst="arc">
              <a:avLst>
                <a:gd name="adj1" fmla="val 12927877"/>
                <a:gd name="adj2" fmla="val 8683522"/>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21">
              <a:extLst>
                <a:ext uri="{FF2B5EF4-FFF2-40B4-BE49-F238E27FC236}">
                  <a16:creationId xmlns:a16="http://schemas.microsoft.com/office/drawing/2014/main" id="{45E4D6CA-A484-480D-9758-684E9EB34B33}"/>
                </a:ext>
              </a:extLst>
            </p:cNvPr>
            <p:cNvSpPr/>
            <p:nvPr/>
          </p:nvSpPr>
          <p:spPr>
            <a:xfrm>
              <a:off x="1627590" y="2001665"/>
              <a:ext cx="787395" cy="707886"/>
            </a:xfrm>
            <a:prstGeom prst="rect">
              <a:avLst/>
            </a:prstGeom>
          </p:spPr>
          <p:txBody>
            <a:bodyPr wrap="none">
              <a:spAutoFit/>
            </a:bodyPr>
            <a:lstStyle/>
            <a:p>
              <a:r>
                <a:rPr lang="zh-CN" altLang="en-US" sz="4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4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4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5" name="PA-0222">
            <a:extLst>
              <a:ext uri="{FF2B5EF4-FFF2-40B4-BE49-F238E27FC236}">
                <a16:creationId xmlns:a16="http://schemas.microsoft.com/office/drawing/2014/main" id="{4789E337-FB12-4D50-879C-8D24A9BD08B0}"/>
              </a:ext>
            </a:extLst>
          </p:cNvPr>
          <p:cNvGrpSpPr/>
          <p:nvPr>
            <p:custDataLst>
              <p:tags r:id="rId1"/>
            </p:custDataLst>
          </p:nvPr>
        </p:nvGrpSpPr>
        <p:grpSpPr>
          <a:xfrm>
            <a:off x="2035693" y="2256107"/>
            <a:ext cx="8969764" cy="274792"/>
            <a:chOff x="931381" y="1810171"/>
            <a:chExt cx="7659402" cy="211520"/>
          </a:xfrm>
        </p:grpSpPr>
        <p:cxnSp>
          <p:nvCxnSpPr>
            <p:cNvPr id="26" name="PA-直接连接符 4">
              <a:extLst>
                <a:ext uri="{FF2B5EF4-FFF2-40B4-BE49-F238E27FC236}">
                  <a16:creationId xmlns:a16="http://schemas.microsoft.com/office/drawing/2014/main" id="{920E0312-B3DB-4FD5-9E09-EC2A1238B910}"/>
                </a:ext>
              </a:extLst>
            </p:cNvPr>
            <p:cNvCxnSpPr/>
            <p:nvPr>
              <p:custDataLst>
                <p:tags r:id="rId3"/>
              </p:custDataLst>
            </p:nvPr>
          </p:nvCxnSpPr>
          <p:spPr>
            <a:xfrm flipH="1">
              <a:off x="931381" y="1912510"/>
              <a:ext cx="6599026" cy="0"/>
            </a:xfrm>
            <a:prstGeom prst="line">
              <a:avLst/>
            </a:prstGeom>
            <a:noFill/>
            <a:ln w="57150" cap="flat" cmpd="sng" algn="ctr">
              <a:solidFill>
                <a:srgbClr val="B50000"/>
              </a:solidFill>
              <a:prstDash val="solid"/>
              <a:miter lim="800000"/>
            </a:ln>
            <a:effectLst/>
          </p:spPr>
        </p:cxnSp>
        <p:sp>
          <p:nvSpPr>
            <p:cNvPr id="27" name="PA-îṡlíďè">
              <a:extLst>
                <a:ext uri="{FF2B5EF4-FFF2-40B4-BE49-F238E27FC236}">
                  <a16:creationId xmlns:a16="http://schemas.microsoft.com/office/drawing/2014/main" id="{B91E0A4C-60FF-4BCD-BF54-C2748C074A3B}"/>
                </a:ext>
              </a:extLst>
            </p:cNvPr>
            <p:cNvSpPr/>
            <p:nvPr>
              <p:custDataLst>
                <p:tags r:id="rId4"/>
              </p:custDataLst>
            </p:nvPr>
          </p:nvSpPr>
          <p:spPr>
            <a:xfrm rot="5400000" flipH="1">
              <a:off x="6608866" y="39774"/>
              <a:ext cx="211520" cy="3752314"/>
            </a:xfrm>
            <a:prstGeom prst="rect">
              <a:avLst/>
            </a:prstGeom>
            <a:solidFill>
              <a:srgbClr val="C00000"/>
            </a:solidFill>
            <a:ln w="12700">
              <a:noFill/>
              <a:miter lim="400000"/>
            </a:ln>
          </p:spPr>
          <p:txBody>
            <a:bodyPr wrap="square" lIns="29698" rIns="29698">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 name="PA-0223">
            <a:extLst>
              <a:ext uri="{FF2B5EF4-FFF2-40B4-BE49-F238E27FC236}">
                <a16:creationId xmlns:a16="http://schemas.microsoft.com/office/drawing/2014/main" id="{6C0BBAB3-4944-4942-A26E-D5C08C36F454}"/>
              </a:ext>
            </a:extLst>
          </p:cNvPr>
          <p:cNvSpPr txBox="1"/>
          <p:nvPr>
            <p:custDataLst>
              <p:tags r:id="rId2"/>
            </p:custDataLst>
          </p:nvPr>
        </p:nvSpPr>
        <p:spPr>
          <a:xfrm>
            <a:off x="2026793" y="1631817"/>
            <a:ext cx="9599150" cy="79206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ct val="0"/>
              </a:spcBef>
              <a:buNone/>
            </a:pPr>
            <a:r>
              <a:rPr lang="zh-CN" altLang="en-US" sz="2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加快和扩大新时代教育对外开放，打造教育对外开放新高地</a:t>
            </a:r>
            <a:endParaRPr lang="en-US" altLang="zh-CN" sz="2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Aitds4">
            <a:extLst>
              <a:ext uri="{FF2B5EF4-FFF2-40B4-BE49-F238E27FC236}">
                <a16:creationId xmlns:a16="http://schemas.microsoft.com/office/drawing/2014/main" id="{6BB2B87A-712A-475C-8BA3-FED4AF9D349E}"/>
              </a:ext>
            </a:extLst>
          </p:cNvPr>
          <p:cNvSpPr txBox="1"/>
          <p:nvPr/>
        </p:nvSpPr>
        <p:spPr>
          <a:xfrm>
            <a:off x="1961477" y="2547593"/>
            <a:ext cx="8946007" cy="1142365"/>
          </a:xfrm>
          <a:prstGeom prst="rect">
            <a:avLst/>
          </a:prstGeom>
          <a:noFill/>
        </p:spPr>
        <p:txBody>
          <a:bodyPr wrap="square" lIns="91422" tIns="45709" rIns="91422" bIns="45709" rtlCol="0">
            <a:spAutoFit/>
          </a:bodyPr>
          <a:lstStyle/>
          <a:p>
            <a:pPr lvl="0" indent="457200" algn="just">
              <a:lnSpc>
                <a:spcPct val="120000"/>
              </a:lnSpc>
              <a:defRPr/>
            </a:pPr>
            <a:r>
              <a:rPr lang="zh-CN" altLang="en-US" sz="1900" b="1" dirty="0">
                <a:latin typeface="微软雅黑" panose="020B0503020204020204" pitchFamily="34" charset="-122"/>
                <a:ea typeface="微软雅黑" panose="020B0503020204020204" pitchFamily="34" charset="-122"/>
                <a:sym typeface="微软雅黑" panose="020B0503020204020204" pitchFamily="34" charset="-122"/>
              </a:rPr>
              <a:t>教育对外开放是教育现代化的鲜明特征和重要推动力。加快和扩大新时代教育对外开放，是教育发展的需要，是国家建设的需要，是新时代发展的需要，既迫在眉睫，又恰逢其时</a:t>
            </a:r>
          </a:p>
        </p:txBody>
      </p:sp>
      <p:grpSp>
        <p:nvGrpSpPr>
          <p:cNvPr id="30" name="Group 4">
            <a:extLst>
              <a:ext uri="{FF2B5EF4-FFF2-40B4-BE49-F238E27FC236}">
                <a16:creationId xmlns:a16="http://schemas.microsoft.com/office/drawing/2014/main" id="{C4DD0665-B58A-4B69-A6DC-A054D27EF178}"/>
              </a:ext>
            </a:extLst>
          </p:cNvPr>
          <p:cNvGrpSpPr>
            <a:grpSpLocks noChangeAspect="1"/>
          </p:cNvGrpSpPr>
          <p:nvPr/>
        </p:nvGrpSpPr>
        <p:grpSpPr bwMode="auto">
          <a:xfrm>
            <a:off x="1121125" y="3906265"/>
            <a:ext cx="840352" cy="784878"/>
            <a:chOff x="3500" y="1216"/>
            <a:chExt cx="1939" cy="1811"/>
          </a:xfrm>
        </p:grpSpPr>
        <p:sp>
          <p:nvSpPr>
            <p:cNvPr id="31" name="AutoShape 3">
              <a:extLst>
                <a:ext uri="{FF2B5EF4-FFF2-40B4-BE49-F238E27FC236}">
                  <a16:creationId xmlns:a16="http://schemas.microsoft.com/office/drawing/2014/main" id="{3795BEBC-E5CD-493B-A9A6-C4924035C9B0}"/>
                </a:ext>
              </a:extLst>
            </p:cNvPr>
            <p:cNvSpPr>
              <a:spLocks noChangeAspect="1" noChangeArrowheads="1" noTextEdit="1"/>
            </p:cNvSpPr>
            <p:nvPr/>
          </p:nvSpPr>
          <p:spPr bwMode="auto">
            <a:xfrm>
              <a:off x="3500" y="1216"/>
              <a:ext cx="1939" cy="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Oval 5">
              <a:extLst>
                <a:ext uri="{FF2B5EF4-FFF2-40B4-BE49-F238E27FC236}">
                  <a16:creationId xmlns:a16="http://schemas.microsoft.com/office/drawing/2014/main" id="{E3175B47-B0B7-4E9F-9623-424B10391828}"/>
                </a:ext>
              </a:extLst>
            </p:cNvPr>
            <p:cNvSpPr>
              <a:spLocks noChangeArrowheads="1"/>
            </p:cNvSpPr>
            <p:nvPr/>
          </p:nvSpPr>
          <p:spPr bwMode="auto">
            <a:xfrm>
              <a:off x="3628" y="1216"/>
              <a:ext cx="427" cy="430"/>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6">
              <a:extLst>
                <a:ext uri="{FF2B5EF4-FFF2-40B4-BE49-F238E27FC236}">
                  <a16:creationId xmlns:a16="http://schemas.microsoft.com/office/drawing/2014/main" id="{7607874F-D2FE-47F6-A707-913B64570701}"/>
                </a:ext>
              </a:extLst>
            </p:cNvPr>
            <p:cNvSpPr/>
            <p:nvPr/>
          </p:nvSpPr>
          <p:spPr bwMode="auto">
            <a:xfrm>
              <a:off x="3495" y="1687"/>
              <a:ext cx="1055" cy="1336"/>
            </a:xfrm>
            <a:custGeom>
              <a:avLst/>
              <a:gdLst>
                <a:gd name="T0" fmla="*/ 206 w 230"/>
                <a:gd name="T1" fmla="*/ 0 h 292"/>
                <a:gd name="T2" fmla="*/ 123 w 230"/>
                <a:gd name="T3" fmla="*/ 0 h 292"/>
                <a:gd name="T4" fmla="*/ 99 w 230"/>
                <a:gd name="T5" fmla="*/ 0 h 292"/>
                <a:gd name="T6" fmla="*/ 76 w 230"/>
                <a:gd name="T7" fmla="*/ 25 h 292"/>
                <a:gd name="T8" fmla="*/ 53 w 230"/>
                <a:gd name="T9" fmla="*/ 0 h 292"/>
                <a:gd name="T10" fmla="*/ 29 w 230"/>
                <a:gd name="T11" fmla="*/ 0 h 292"/>
                <a:gd name="T12" fmla="*/ 23 w 230"/>
                <a:gd name="T13" fmla="*/ 0 h 292"/>
                <a:gd name="T14" fmla="*/ 0 w 230"/>
                <a:gd name="T15" fmla="*/ 25 h 292"/>
                <a:gd name="T16" fmla="*/ 0 w 230"/>
                <a:gd name="T17" fmla="*/ 135 h 292"/>
                <a:gd name="T18" fmla="*/ 23 w 230"/>
                <a:gd name="T19" fmla="*/ 160 h 292"/>
                <a:gd name="T20" fmla="*/ 29 w 230"/>
                <a:gd name="T21" fmla="*/ 159 h 292"/>
                <a:gd name="T22" fmla="*/ 29 w 230"/>
                <a:gd name="T23" fmla="*/ 197 h 292"/>
                <a:gd name="T24" fmla="*/ 29 w 230"/>
                <a:gd name="T25" fmla="*/ 267 h 292"/>
                <a:gd name="T26" fmla="*/ 53 w 230"/>
                <a:gd name="T27" fmla="*/ 292 h 292"/>
                <a:gd name="T28" fmla="*/ 76 w 230"/>
                <a:gd name="T29" fmla="*/ 267 h 292"/>
                <a:gd name="T30" fmla="*/ 100 w 230"/>
                <a:gd name="T31" fmla="*/ 292 h 292"/>
                <a:gd name="T32" fmla="*/ 123 w 230"/>
                <a:gd name="T33" fmla="*/ 267 h 292"/>
                <a:gd name="T34" fmla="*/ 123 w 230"/>
                <a:gd name="T35" fmla="*/ 197 h 292"/>
                <a:gd name="T36" fmla="*/ 123 w 230"/>
                <a:gd name="T37" fmla="*/ 156 h 292"/>
                <a:gd name="T38" fmla="*/ 123 w 230"/>
                <a:gd name="T39" fmla="*/ 47 h 292"/>
                <a:gd name="T40" fmla="*/ 206 w 230"/>
                <a:gd name="T41" fmla="*/ 47 h 292"/>
                <a:gd name="T42" fmla="*/ 230 w 230"/>
                <a:gd name="T43" fmla="*/ 24 h 292"/>
                <a:gd name="T44" fmla="*/ 206 w 230"/>
                <a:gd name="T45"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292">
                  <a:moveTo>
                    <a:pt x="206" y="0"/>
                  </a:moveTo>
                  <a:cubicBezTo>
                    <a:pt x="123" y="0"/>
                    <a:pt x="123" y="0"/>
                    <a:pt x="123" y="0"/>
                  </a:cubicBezTo>
                  <a:cubicBezTo>
                    <a:pt x="99" y="0"/>
                    <a:pt x="99" y="0"/>
                    <a:pt x="99" y="0"/>
                  </a:cubicBezTo>
                  <a:cubicBezTo>
                    <a:pt x="76" y="25"/>
                    <a:pt x="76" y="25"/>
                    <a:pt x="76" y="25"/>
                  </a:cubicBezTo>
                  <a:cubicBezTo>
                    <a:pt x="53" y="0"/>
                    <a:pt x="53" y="0"/>
                    <a:pt x="53" y="0"/>
                  </a:cubicBezTo>
                  <a:cubicBezTo>
                    <a:pt x="29" y="0"/>
                    <a:pt x="29" y="0"/>
                    <a:pt x="29" y="0"/>
                  </a:cubicBezTo>
                  <a:cubicBezTo>
                    <a:pt x="29" y="0"/>
                    <a:pt x="25" y="0"/>
                    <a:pt x="23" y="0"/>
                  </a:cubicBezTo>
                  <a:cubicBezTo>
                    <a:pt x="10" y="0"/>
                    <a:pt x="0" y="11"/>
                    <a:pt x="0" y="25"/>
                  </a:cubicBezTo>
                  <a:cubicBezTo>
                    <a:pt x="0" y="135"/>
                    <a:pt x="0" y="135"/>
                    <a:pt x="0" y="135"/>
                  </a:cubicBezTo>
                  <a:cubicBezTo>
                    <a:pt x="0" y="149"/>
                    <a:pt x="10" y="160"/>
                    <a:pt x="23" y="160"/>
                  </a:cubicBezTo>
                  <a:cubicBezTo>
                    <a:pt x="25" y="160"/>
                    <a:pt x="27" y="160"/>
                    <a:pt x="29" y="159"/>
                  </a:cubicBezTo>
                  <a:cubicBezTo>
                    <a:pt x="29" y="197"/>
                    <a:pt x="29" y="197"/>
                    <a:pt x="29" y="197"/>
                  </a:cubicBezTo>
                  <a:cubicBezTo>
                    <a:pt x="29" y="267"/>
                    <a:pt x="29" y="267"/>
                    <a:pt x="29" y="267"/>
                  </a:cubicBezTo>
                  <a:cubicBezTo>
                    <a:pt x="29" y="281"/>
                    <a:pt x="40" y="292"/>
                    <a:pt x="53" y="292"/>
                  </a:cubicBezTo>
                  <a:cubicBezTo>
                    <a:pt x="66" y="292"/>
                    <a:pt x="76" y="281"/>
                    <a:pt x="76" y="267"/>
                  </a:cubicBezTo>
                  <a:cubicBezTo>
                    <a:pt x="76" y="281"/>
                    <a:pt x="87" y="292"/>
                    <a:pt x="100" y="292"/>
                  </a:cubicBezTo>
                  <a:cubicBezTo>
                    <a:pt x="113" y="292"/>
                    <a:pt x="123" y="281"/>
                    <a:pt x="123" y="267"/>
                  </a:cubicBezTo>
                  <a:cubicBezTo>
                    <a:pt x="123" y="197"/>
                    <a:pt x="123" y="197"/>
                    <a:pt x="123" y="197"/>
                  </a:cubicBezTo>
                  <a:cubicBezTo>
                    <a:pt x="123" y="156"/>
                    <a:pt x="123" y="156"/>
                    <a:pt x="123" y="156"/>
                  </a:cubicBezTo>
                  <a:cubicBezTo>
                    <a:pt x="123" y="47"/>
                    <a:pt x="123" y="47"/>
                    <a:pt x="123" y="47"/>
                  </a:cubicBezTo>
                  <a:cubicBezTo>
                    <a:pt x="206" y="47"/>
                    <a:pt x="206" y="47"/>
                    <a:pt x="206" y="47"/>
                  </a:cubicBezTo>
                  <a:cubicBezTo>
                    <a:pt x="219" y="47"/>
                    <a:pt x="230" y="37"/>
                    <a:pt x="230" y="24"/>
                  </a:cubicBezTo>
                  <a:cubicBezTo>
                    <a:pt x="230" y="11"/>
                    <a:pt x="219" y="0"/>
                    <a:pt x="206"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7">
              <a:extLst>
                <a:ext uri="{FF2B5EF4-FFF2-40B4-BE49-F238E27FC236}">
                  <a16:creationId xmlns:a16="http://schemas.microsoft.com/office/drawing/2014/main" id="{852C9A7E-B23D-4F52-A9F9-393BB60F129E}"/>
                </a:ext>
              </a:extLst>
            </p:cNvPr>
            <p:cNvSpPr/>
            <p:nvPr/>
          </p:nvSpPr>
          <p:spPr bwMode="auto">
            <a:xfrm>
              <a:off x="4476" y="1390"/>
              <a:ext cx="963" cy="1052"/>
            </a:xfrm>
            <a:custGeom>
              <a:avLst/>
              <a:gdLst>
                <a:gd name="T0" fmla="*/ 195 w 210"/>
                <a:gd name="T1" fmla="*/ 21 h 230"/>
                <a:gd name="T2" fmla="*/ 193 w 210"/>
                <a:gd name="T3" fmla="*/ 21 h 230"/>
                <a:gd name="T4" fmla="*/ 112 w 210"/>
                <a:gd name="T5" fmla="*/ 21 h 230"/>
                <a:gd name="T6" fmla="*/ 114 w 210"/>
                <a:gd name="T7" fmla="*/ 15 h 230"/>
                <a:gd name="T8" fmla="*/ 99 w 210"/>
                <a:gd name="T9" fmla="*/ 0 h 230"/>
                <a:gd name="T10" fmla="*/ 74 w 210"/>
                <a:gd name="T11" fmla="*/ 0 h 230"/>
                <a:gd name="T12" fmla="*/ 60 w 210"/>
                <a:gd name="T13" fmla="*/ 15 h 230"/>
                <a:gd name="T14" fmla="*/ 61 w 210"/>
                <a:gd name="T15" fmla="*/ 21 h 230"/>
                <a:gd name="T16" fmla="*/ 15 w 210"/>
                <a:gd name="T17" fmla="*/ 21 h 230"/>
                <a:gd name="T18" fmla="*/ 0 w 210"/>
                <a:gd name="T19" fmla="*/ 31 h 230"/>
                <a:gd name="T20" fmla="*/ 0 w 210"/>
                <a:gd name="T21" fmla="*/ 32 h 230"/>
                <a:gd name="T22" fmla="*/ 15 w 210"/>
                <a:gd name="T23" fmla="*/ 42 h 230"/>
                <a:gd name="T24" fmla="*/ 193 w 210"/>
                <a:gd name="T25" fmla="*/ 42 h 230"/>
                <a:gd name="T26" fmla="*/ 193 w 210"/>
                <a:gd name="T27" fmla="*/ 210 h 230"/>
                <a:gd name="T28" fmla="*/ 15 w 210"/>
                <a:gd name="T29" fmla="*/ 210 h 230"/>
                <a:gd name="T30" fmla="*/ 0 w 210"/>
                <a:gd name="T31" fmla="*/ 219 h 230"/>
                <a:gd name="T32" fmla="*/ 0 w 210"/>
                <a:gd name="T33" fmla="*/ 221 h 230"/>
                <a:gd name="T34" fmla="*/ 15 w 210"/>
                <a:gd name="T35" fmla="*/ 230 h 230"/>
                <a:gd name="T36" fmla="*/ 193 w 210"/>
                <a:gd name="T37" fmla="*/ 230 h 230"/>
                <a:gd name="T38" fmla="*/ 195 w 210"/>
                <a:gd name="T39" fmla="*/ 230 h 230"/>
                <a:gd name="T40" fmla="*/ 210 w 210"/>
                <a:gd name="T41" fmla="*/ 230 h 230"/>
                <a:gd name="T42" fmla="*/ 210 w 210"/>
                <a:gd name="T43" fmla="*/ 221 h 230"/>
                <a:gd name="T44" fmla="*/ 210 w 210"/>
                <a:gd name="T45" fmla="*/ 219 h 230"/>
                <a:gd name="T46" fmla="*/ 210 w 210"/>
                <a:gd name="T47" fmla="*/ 32 h 230"/>
                <a:gd name="T48" fmla="*/ 210 w 210"/>
                <a:gd name="T49" fmla="*/ 31 h 230"/>
                <a:gd name="T50" fmla="*/ 210 w 210"/>
                <a:gd name="T51" fmla="*/ 21 h 230"/>
                <a:gd name="T52" fmla="*/ 195 w 210"/>
                <a:gd name="T53" fmla="*/ 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0" h="230">
                  <a:moveTo>
                    <a:pt x="195" y="21"/>
                  </a:moveTo>
                  <a:cubicBezTo>
                    <a:pt x="193" y="21"/>
                    <a:pt x="193" y="21"/>
                    <a:pt x="193" y="21"/>
                  </a:cubicBezTo>
                  <a:cubicBezTo>
                    <a:pt x="112" y="21"/>
                    <a:pt x="112" y="21"/>
                    <a:pt x="112" y="21"/>
                  </a:cubicBezTo>
                  <a:cubicBezTo>
                    <a:pt x="113" y="19"/>
                    <a:pt x="114" y="17"/>
                    <a:pt x="114" y="15"/>
                  </a:cubicBezTo>
                  <a:cubicBezTo>
                    <a:pt x="114" y="7"/>
                    <a:pt x="107" y="0"/>
                    <a:pt x="99" y="0"/>
                  </a:cubicBezTo>
                  <a:cubicBezTo>
                    <a:pt x="74" y="0"/>
                    <a:pt x="74" y="0"/>
                    <a:pt x="74" y="0"/>
                  </a:cubicBezTo>
                  <a:cubicBezTo>
                    <a:pt x="66" y="0"/>
                    <a:pt x="60" y="7"/>
                    <a:pt x="60" y="15"/>
                  </a:cubicBezTo>
                  <a:cubicBezTo>
                    <a:pt x="60" y="17"/>
                    <a:pt x="60" y="19"/>
                    <a:pt x="61" y="21"/>
                  </a:cubicBezTo>
                  <a:cubicBezTo>
                    <a:pt x="15" y="21"/>
                    <a:pt x="15" y="21"/>
                    <a:pt x="15" y="21"/>
                  </a:cubicBezTo>
                  <a:cubicBezTo>
                    <a:pt x="7" y="21"/>
                    <a:pt x="0" y="26"/>
                    <a:pt x="0" y="31"/>
                  </a:cubicBezTo>
                  <a:cubicBezTo>
                    <a:pt x="0" y="32"/>
                    <a:pt x="0" y="32"/>
                    <a:pt x="0" y="32"/>
                  </a:cubicBezTo>
                  <a:cubicBezTo>
                    <a:pt x="0" y="38"/>
                    <a:pt x="7" y="42"/>
                    <a:pt x="15" y="42"/>
                  </a:cubicBezTo>
                  <a:cubicBezTo>
                    <a:pt x="193" y="42"/>
                    <a:pt x="193" y="42"/>
                    <a:pt x="193" y="42"/>
                  </a:cubicBezTo>
                  <a:cubicBezTo>
                    <a:pt x="193" y="210"/>
                    <a:pt x="193" y="210"/>
                    <a:pt x="193" y="210"/>
                  </a:cubicBezTo>
                  <a:cubicBezTo>
                    <a:pt x="15" y="210"/>
                    <a:pt x="15" y="210"/>
                    <a:pt x="15" y="210"/>
                  </a:cubicBezTo>
                  <a:cubicBezTo>
                    <a:pt x="7" y="210"/>
                    <a:pt x="0" y="214"/>
                    <a:pt x="0" y="219"/>
                  </a:cubicBezTo>
                  <a:cubicBezTo>
                    <a:pt x="0" y="221"/>
                    <a:pt x="0" y="221"/>
                    <a:pt x="0" y="221"/>
                  </a:cubicBezTo>
                  <a:cubicBezTo>
                    <a:pt x="0" y="226"/>
                    <a:pt x="7" y="230"/>
                    <a:pt x="15" y="230"/>
                  </a:cubicBezTo>
                  <a:cubicBezTo>
                    <a:pt x="193" y="230"/>
                    <a:pt x="193" y="230"/>
                    <a:pt x="193" y="230"/>
                  </a:cubicBezTo>
                  <a:cubicBezTo>
                    <a:pt x="195" y="230"/>
                    <a:pt x="195" y="230"/>
                    <a:pt x="195" y="230"/>
                  </a:cubicBezTo>
                  <a:cubicBezTo>
                    <a:pt x="210" y="230"/>
                    <a:pt x="210" y="230"/>
                    <a:pt x="210" y="230"/>
                  </a:cubicBezTo>
                  <a:cubicBezTo>
                    <a:pt x="210" y="221"/>
                    <a:pt x="210" y="221"/>
                    <a:pt x="210" y="221"/>
                  </a:cubicBezTo>
                  <a:cubicBezTo>
                    <a:pt x="210" y="219"/>
                    <a:pt x="210" y="219"/>
                    <a:pt x="210" y="219"/>
                  </a:cubicBezTo>
                  <a:cubicBezTo>
                    <a:pt x="210" y="32"/>
                    <a:pt x="210" y="32"/>
                    <a:pt x="210" y="32"/>
                  </a:cubicBezTo>
                  <a:cubicBezTo>
                    <a:pt x="210" y="31"/>
                    <a:pt x="210" y="31"/>
                    <a:pt x="210" y="31"/>
                  </a:cubicBezTo>
                  <a:cubicBezTo>
                    <a:pt x="210" y="21"/>
                    <a:pt x="210" y="21"/>
                    <a:pt x="210" y="21"/>
                  </a:cubicBezTo>
                  <a:lnTo>
                    <a:pt x="195" y="21"/>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8">
              <a:extLst>
                <a:ext uri="{FF2B5EF4-FFF2-40B4-BE49-F238E27FC236}">
                  <a16:creationId xmlns:a16="http://schemas.microsoft.com/office/drawing/2014/main" id="{131B680B-8BAC-4997-ABDC-5F44CCD320D3}"/>
                </a:ext>
              </a:extLst>
            </p:cNvPr>
            <p:cNvSpPr/>
            <p:nvPr/>
          </p:nvSpPr>
          <p:spPr bwMode="auto">
            <a:xfrm>
              <a:off x="4545" y="2478"/>
              <a:ext cx="706" cy="476"/>
            </a:xfrm>
            <a:custGeom>
              <a:avLst/>
              <a:gdLst>
                <a:gd name="T0" fmla="*/ 149 w 154"/>
                <a:gd name="T1" fmla="*/ 82 h 104"/>
                <a:gd name="T2" fmla="*/ 87 w 154"/>
                <a:gd name="T3" fmla="*/ 5 h 104"/>
                <a:gd name="T4" fmla="*/ 78 w 154"/>
                <a:gd name="T5" fmla="*/ 0 h 104"/>
                <a:gd name="T6" fmla="*/ 78 w 154"/>
                <a:gd name="T7" fmla="*/ 0 h 104"/>
                <a:gd name="T8" fmla="*/ 77 w 154"/>
                <a:gd name="T9" fmla="*/ 0 h 104"/>
                <a:gd name="T10" fmla="*/ 76 w 154"/>
                <a:gd name="T11" fmla="*/ 0 h 104"/>
                <a:gd name="T12" fmla="*/ 76 w 154"/>
                <a:gd name="T13" fmla="*/ 0 h 104"/>
                <a:gd name="T14" fmla="*/ 67 w 154"/>
                <a:gd name="T15" fmla="*/ 5 h 104"/>
                <a:gd name="T16" fmla="*/ 4 w 154"/>
                <a:gd name="T17" fmla="*/ 82 h 104"/>
                <a:gd name="T18" fmla="*/ 6 w 154"/>
                <a:gd name="T19" fmla="*/ 100 h 104"/>
                <a:gd name="T20" fmla="*/ 24 w 154"/>
                <a:gd name="T21" fmla="*/ 98 h 104"/>
                <a:gd name="T22" fmla="*/ 77 w 154"/>
                <a:gd name="T23" fmla="*/ 32 h 104"/>
                <a:gd name="T24" fmla="*/ 130 w 154"/>
                <a:gd name="T25" fmla="*/ 98 h 104"/>
                <a:gd name="T26" fmla="*/ 148 w 154"/>
                <a:gd name="T27" fmla="*/ 100 h 104"/>
                <a:gd name="T28" fmla="*/ 149 w 154"/>
                <a:gd name="T29"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104">
                  <a:moveTo>
                    <a:pt x="149" y="82"/>
                  </a:moveTo>
                  <a:cubicBezTo>
                    <a:pt x="87" y="5"/>
                    <a:pt x="87" y="5"/>
                    <a:pt x="87" y="5"/>
                  </a:cubicBezTo>
                  <a:cubicBezTo>
                    <a:pt x="84" y="2"/>
                    <a:pt x="81" y="0"/>
                    <a:pt x="78" y="0"/>
                  </a:cubicBezTo>
                  <a:cubicBezTo>
                    <a:pt x="78" y="0"/>
                    <a:pt x="78" y="0"/>
                    <a:pt x="78" y="0"/>
                  </a:cubicBezTo>
                  <a:cubicBezTo>
                    <a:pt x="77" y="0"/>
                    <a:pt x="77" y="0"/>
                    <a:pt x="77" y="0"/>
                  </a:cubicBezTo>
                  <a:cubicBezTo>
                    <a:pt x="76" y="0"/>
                    <a:pt x="76" y="0"/>
                    <a:pt x="76" y="0"/>
                  </a:cubicBezTo>
                  <a:cubicBezTo>
                    <a:pt x="76" y="0"/>
                    <a:pt x="76" y="0"/>
                    <a:pt x="76" y="0"/>
                  </a:cubicBezTo>
                  <a:cubicBezTo>
                    <a:pt x="72" y="0"/>
                    <a:pt x="69" y="2"/>
                    <a:pt x="67" y="5"/>
                  </a:cubicBezTo>
                  <a:cubicBezTo>
                    <a:pt x="4" y="82"/>
                    <a:pt x="4" y="82"/>
                    <a:pt x="4" y="82"/>
                  </a:cubicBezTo>
                  <a:cubicBezTo>
                    <a:pt x="0" y="88"/>
                    <a:pt x="0" y="96"/>
                    <a:pt x="6" y="100"/>
                  </a:cubicBezTo>
                  <a:cubicBezTo>
                    <a:pt x="11" y="104"/>
                    <a:pt x="19" y="103"/>
                    <a:pt x="24" y="98"/>
                  </a:cubicBezTo>
                  <a:cubicBezTo>
                    <a:pt x="77" y="32"/>
                    <a:pt x="77" y="32"/>
                    <a:pt x="77" y="32"/>
                  </a:cubicBezTo>
                  <a:cubicBezTo>
                    <a:pt x="130" y="98"/>
                    <a:pt x="130" y="98"/>
                    <a:pt x="130" y="98"/>
                  </a:cubicBezTo>
                  <a:cubicBezTo>
                    <a:pt x="134" y="103"/>
                    <a:pt x="142" y="104"/>
                    <a:pt x="148" y="100"/>
                  </a:cubicBezTo>
                  <a:cubicBezTo>
                    <a:pt x="153" y="96"/>
                    <a:pt x="154" y="88"/>
                    <a:pt x="149" y="82"/>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6" name="Aitds3">
            <a:extLst>
              <a:ext uri="{FF2B5EF4-FFF2-40B4-BE49-F238E27FC236}">
                <a16:creationId xmlns:a16="http://schemas.microsoft.com/office/drawing/2014/main" id="{FE53C298-54C6-41E3-AC92-CACFD9428185}"/>
              </a:ext>
            </a:extLst>
          </p:cNvPr>
          <p:cNvSpPr/>
          <p:nvPr/>
        </p:nvSpPr>
        <p:spPr>
          <a:xfrm>
            <a:off x="2026973" y="3981585"/>
            <a:ext cx="8977573" cy="491490"/>
          </a:xfrm>
          <a:prstGeom prst="rect">
            <a:avLst/>
          </a:prstGeom>
        </p:spPr>
        <p:txBody>
          <a:bodyPr wrap="square">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cs typeface="+mn-ea"/>
                <a:sym typeface="微软雅黑" panose="020B0503020204020204" pitchFamily="34" charset="-122"/>
              </a:rPr>
              <a:t>为全球教育发展贡献中国力量，为全球教育治理贡献中国方案</a:t>
            </a:r>
          </a:p>
        </p:txBody>
      </p:sp>
      <p:grpSp>
        <p:nvGrpSpPr>
          <p:cNvPr id="37" name="Aitds3">
            <a:extLst>
              <a:ext uri="{FF2B5EF4-FFF2-40B4-BE49-F238E27FC236}">
                <a16:creationId xmlns:a16="http://schemas.microsoft.com/office/drawing/2014/main" id="{A5C67CBA-706D-49D7-B4FB-6BA9C36B4714}"/>
              </a:ext>
            </a:extLst>
          </p:cNvPr>
          <p:cNvGrpSpPr/>
          <p:nvPr/>
        </p:nvGrpSpPr>
        <p:grpSpPr>
          <a:xfrm>
            <a:off x="1185490" y="5058460"/>
            <a:ext cx="501650" cy="330200"/>
            <a:chOff x="2762976" y="2497837"/>
            <a:chExt cx="501650" cy="330200"/>
          </a:xfrm>
        </p:grpSpPr>
        <p:sp>
          <p:nvSpPr>
            <p:cNvPr id="38" name="Aitds3-1">
              <a:extLst>
                <a:ext uri="{FF2B5EF4-FFF2-40B4-BE49-F238E27FC236}">
                  <a16:creationId xmlns:a16="http://schemas.microsoft.com/office/drawing/2014/main" id="{31F8CF81-EF6E-494B-9D25-13032177400B}"/>
                </a:ext>
              </a:extLst>
            </p:cNvPr>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9" name="Aitds3-2">
              <a:extLst>
                <a:ext uri="{FF2B5EF4-FFF2-40B4-BE49-F238E27FC236}">
                  <a16:creationId xmlns:a16="http://schemas.microsoft.com/office/drawing/2014/main" id="{57E3FA58-0AAC-4FE6-AD17-11D908A27FD0}"/>
                </a:ext>
              </a:extLst>
            </p:cNvPr>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0" name="Aitds3-3">
              <a:extLst>
                <a:ext uri="{FF2B5EF4-FFF2-40B4-BE49-F238E27FC236}">
                  <a16:creationId xmlns:a16="http://schemas.microsoft.com/office/drawing/2014/main" id="{CF0DBE70-F886-4926-974A-CB33F222FA5A}"/>
                </a:ext>
              </a:extLst>
            </p:cNvPr>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41" name="Aitds4">
            <a:extLst>
              <a:ext uri="{FF2B5EF4-FFF2-40B4-BE49-F238E27FC236}">
                <a16:creationId xmlns:a16="http://schemas.microsoft.com/office/drawing/2014/main" id="{BD689B1E-6C3D-4A44-9BB3-1AD8815AE9B8}"/>
              </a:ext>
            </a:extLst>
          </p:cNvPr>
          <p:cNvGrpSpPr/>
          <p:nvPr/>
        </p:nvGrpSpPr>
        <p:grpSpPr bwMode="auto">
          <a:xfrm>
            <a:off x="1693490" y="4945135"/>
            <a:ext cx="7025054" cy="1433621"/>
            <a:chOff x="0" y="190604"/>
            <a:chExt cx="7022863" cy="1431994"/>
          </a:xfrm>
        </p:grpSpPr>
        <p:sp>
          <p:nvSpPr>
            <p:cNvPr id="42" name="Aitds4-1">
              <a:extLst>
                <a:ext uri="{FF2B5EF4-FFF2-40B4-BE49-F238E27FC236}">
                  <a16:creationId xmlns:a16="http://schemas.microsoft.com/office/drawing/2014/main" id="{39AFBCD8-6775-40A6-8917-3142293BE686}"/>
                </a:ext>
              </a:extLst>
            </p:cNvPr>
            <p:cNvSpPr>
              <a:spLocks noChangeArrowheads="1"/>
            </p:cNvSpPr>
            <p:nvPr/>
          </p:nvSpPr>
          <p:spPr bwMode="auto">
            <a:xfrm>
              <a:off x="81385" y="190604"/>
              <a:ext cx="6941478" cy="1431994"/>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3" name="Aitds4-2">
              <a:extLst>
                <a:ext uri="{FF2B5EF4-FFF2-40B4-BE49-F238E27FC236}">
                  <a16:creationId xmlns:a16="http://schemas.microsoft.com/office/drawing/2014/main" id="{2DF02BEA-C686-44BE-9D9A-2A070B467122}"/>
                </a:ext>
              </a:extLst>
            </p:cNvPr>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44" name="Aitds3">
            <a:extLst>
              <a:ext uri="{FF2B5EF4-FFF2-40B4-BE49-F238E27FC236}">
                <a16:creationId xmlns:a16="http://schemas.microsoft.com/office/drawing/2014/main" id="{01C08CA7-2FC4-4420-9725-A0A35A225F04}"/>
              </a:ext>
            </a:extLst>
          </p:cNvPr>
          <p:cNvSpPr/>
          <p:nvPr/>
        </p:nvSpPr>
        <p:spPr>
          <a:xfrm>
            <a:off x="1858597" y="5018206"/>
            <a:ext cx="6849062" cy="1229995"/>
          </a:xfrm>
          <a:prstGeom prst="rect">
            <a:avLst/>
          </a:prstGeom>
        </p:spPr>
        <p:txBody>
          <a:bodyPr wrap="square">
            <a:spAutoFit/>
          </a:bodyPr>
          <a:lstStyle/>
          <a:p>
            <a:pPr algn="just">
              <a:lnSpc>
                <a:spcPct val="130000"/>
              </a:lnSpc>
            </a:pPr>
            <a:r>
              <a:rPr lang="zh-CN" altLang="en-US" sz="1900" dirty="0">
                <a:latin typeface="微软雅黑" panose="020B0503020204020204" pitchFamily="34" charset="-122"/>
                <a:ea typeface="微软雅黑" panose="020B0503020204020204" pitchFamily="34" charset="-122"/>
                <a:cs typeface="+mn-ea"/>
                <a:sym typeface="微软雅黑" panose="020B0503020204020204" pitchFamily="34" charset="-122"/>
              </a:rPr>
              <a:t>完善法律制度，为教育对外开放提供制度保障</a:t>
            </a:r>
          </a:p>
          <a:p>
            <a:pPr algn="just">
              <a:lnSpc>
                <a:spcPct val="130000"/>
              </a:lnSpc>
            </a:pPr>
            <a:r>
              <a:rPr lang="zh-CN" altLang="en-US" sz="1900" dirty="0">
                <a:latin typeface="微软雅黑" panose="020B0503020204020204" pitchFamily="34" charset="-122"/>
                <a:ea typeface="微软雅黑" panose="020B0503020204020204" pitchFamily="34" charset="-122"/>
                <a:cs typeface="+mn-ea"/>
                <a:sym typeface="微软雅黑" panose="020B0503020204020204" pitchFamily="34" charset="-122"/>
              </a:rPr>
              <a:t>创新工作机制，完善评估和退出机制</a:t>
            </a:r>
          </a:p>
          <a:p>
            <a:pPr algn="just">
              <a:lnSpc>
                <a:spcPct val="130000"/>
              </a:lnSpc>
            </a:pPr>
            <a:r>
              <a:rPr lang="zh-CN" altLang="en-US" sz="1900" dirty="0">
                <a:latin typeface="微软雅黑" panose="020B0503020204020204" pitchFamily="34" charset="-122"/>
                <a:ea typeface="微软雅黑" panose="020B0503020204020204" pitchFamily="34" charset="-122"/>
                <a:cs typeface="+mn-ea"/>
                <a:sym typeface="微软雅黑" panose="020B0503020204020204" pitchFamily="34" charset="-122"/>
              </a:rPr>
              <a:t>鼓励先行先试，探索更加完备的对外开放体制</a:t>
            </a:r>
          </a:p>
        </p:txBody>
      </p:sp>
      <p:pic>
        <p:nvPicPr>
          <p:cNvPr id="45" name="图片 44">
            <a:extLst>
              <a:ext uri="{FF2B5EF4-FFF2-40B4-BE49-F238E27FC236}">
                <a16:creationId xmlns:a16="http://schemas.microsoft.com/office/drawing/2014/main" id="{1119C5DC-83B2-4B22-A6AC-D1F0C902841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flipH="1">
            <a:off x="8704673" y="3906294"/>
            <a:ext cx="2949256" cy="2949256"/>
          </a:xfrm>
          <a:prstGeom prst="rect">
            <a:avLst/>
          </a:prstGeom>
        </p:spPr>
      </p:pic>
    </p:spTree>
    <p:extLst>
      <p:ext uri="{BB962C8B-B14F-4D97-AF65-F5344CB8AC3E}">
        <p14:creationId xmlns:p14="http://schemas.microsoft.com/office/powerpoint/2010/main" val="214789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22" presetClass="entr" presetSubtype="8"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29"/>
                                        </p:tgtEl>
                                        <p:attrNameLst>
                                          <p:attrName>style.visibility</p:attrName>
                                        </p:attrNameLst>
                                      </p:cBhvr>
                                      <p:to>
                                        <p:strVal val="visible"/>
                                      </p:to>
                                    </p:set>
                                    <p:animEffect transition="in" filter="wipe(left)">
                                      <p:cBhvr>
                                        <p:cTn id="20" dur="200"/>
                                        <p:tgtEl>
                                          <p:spTgt spid="29"/>
                                        </p:tgtEl>
                                      </p:cBhvr>
                                    </p:animEffect>
                                  </p:childTnLst>
                                </p:cTn>
                              </p:par>
                            </p:childTnLst>
                          </p:cTn>
                        </p:par>
                        <p:par>
                          <p:cTn id="21" fill="hold">
                            <p:stCondLst>
                              <p:cond delay="5320"/>
                            </p:stCondLst>
                            <p:childTnLst>
                              <p:par>
                                <p:cTn id="22" presetID="2" presetClass="entr" presetSubtype="8"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childTnLst>
                          </p:cTn>
                        </p:par>
                        <p:par>
                          <p:cTn id="26" fill="hold">
                            <p:stCondLst>
                              <p:cond delay="5820"/>
                            </p:stCondLst>
                            <p:childTnLst>
                              <p:par>
                                <p:cTn id="27" presetID="22" presetClass="entr" presetSubtype="1"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up)">
                                      <p:cBhvr>
                                        <p:cTn id="29" dur="500"/>
                                        <p:tgtEl>
                                          <p:spTgt spid="36"/>
                                        </p:tgtEl>
                                      </p:cBhvr>
                                    </p:animEffect>
                                  </p:childTnLst>
                                </p:cTn>
                              </p:par>
                            </p:childTnLst>
                          </p:cTn>
                        </p:par>
                        <p:par>
                          <p:cTn id="30" fill="hold">
                            <p:stCondLst>
                              <p:cond delay="6320"/>
                            </p:stCondLst>
                            <p:childTnLst>
                              <p:par>
                                <p:cTn id="31" presetID="12" presetClass="entr" presetSubtype="8"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p:tgtEl>
                                          <p:spTgt spid="37"/>
                                        </p:tgtEl>
                                        <p:attrNameLst>
                                          <p:attrName>ppt_x</p:attrName>
                                        </p:attrNameLst>
                                      </p:cBhvr>
                                      <p:tavLst>
                                        <p:tav tm="0">
                                          <p:val>
                                            <p:strVal val="#ppt_x-#ppt_w*1.125000"/>
                                          </p:val>
                                        </p:tav>
                                        <p:tav tm="100000">
                                          <p:val>
                                            <p:strVal val="#ppt_x"/>
                                          </p:val>
                                        </p:tav>
                                      </p:tavLst>
                                    </p:anim>
                                    <p:animEffect transition="in" filter="wipe(right)">
                                      <p:cBhvr>
                                        <p:cTn id="34" dur="500"/>
                                        <p:tgtEl>
                                          <p:spTgt spid="37"/>
                                        </p:tgtEl>
                                      </p:cBhvr>
                                    </p:animEffect>
                                  </p:childTnLst>
                                </p:cTn>
                              </p:par>
                            </p:childTnLst>
                          </p:cTn>
                        </p:par>
                        <p:par>
                          <p:cTn id="35" fill="hold">
                            <p:stCondLst>
                              <p:cond delay="6820"/>
                            </p:stCondLst>
                            <p:childTnLst>
                              <p:par>
                                <p:cTn id="36" presetID="22" presetClass="entr" presetSubtype="8"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par>
                          <p:cTn id="39" fill="hold">
                            <p:stCondLst>
                              <p:cond delay="7320"/>
                            </p:stCondLst>
                            <p:childTnLst>
                              <p:par>
                                <p:cTn id="40" presetID="22" presetClass="entr" presetSubtype="1"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up)">
                                      <p:cBhvr>
                                        <p:cTn id="42" dur="500"/>
                                        <p:tgtEl>
                                          <p:spTgt spid="44"/>
                                        </p:tgtEl>
                                      </p:cBhvr>
                                    </p:animEffect>
                                  </p:childTnLst>
                                </p:cTn>
                              </p:par>
                            </p:childTnLst>
                          </p:cTn>
                        </p:par>
                        <p:par>
                          <p:cTn id="43" fill="hold">
                            <p:stCondLst>
                              <p:cond delay="7820"/>
                            </p:stCondLst>
                            <p:childTnLst>
                              <p:par>
                                <p:cTn id="44" presetID="49" presetClass="entr" presetSubtype="0" decel="100000"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p:cTn id="46" dur="500" fill="hold"/>
                                        <p:tgtEl>
                                          <p:spTgt spid="45"/>
                                        </p:tgtEl>
                                        <p:attrNameLst>
                                          <p:attrName>ppt_w</p:attrName>
                                        </p:attrNameLst>
                                      </p:cBhvr>
                                      <p:tavLst>
                                        <p:tav tm="0">
                                          <p:val>
                                            <p:fltVal val="0"/>
                                          </p:val>
                                        </p:tav>
                                        <p:tav tm="100000">
                                          <p:val>
                                            <p:strVal val="#ppt_w"/>
                                          </p:val>
                                        </p:tav>
                                      </p:tavLst>
                                    </p:anim>
                                    <p:anim calcmode="lin" valueType="num">
                                      <p:cBhvr>
                                        <p:cTn id="47" dur="500" fill="hold"/>
                                        <p:tgtEl>
                                          <p:spTgt spid="45"/>
                                        </p:tgtEl>
                                        <p:attrNameLst>
                                          <p:attrName>ppt_h</p:attrName>
                                        </p:attrNameLst>
                                      </p:cBhvr>
                                      <p:tavLst>
                                        <p:tav tm="0">
                                          <p:val>
                                            <p:fltVal val="0"/>
                                          </p:val>
                                        </p:tav>
                                        <p:tav tm="100000">
                                          <p:val>
                                            <p:strVal val="#ppt_h"/>
                                          </p:val>
                                        </p:tav>
                                      </p:tavLst>
                                    </p:anim>
                                    <p:anim calcmode="lin" valueType="num">
                                      <p:cBhvr>
                                        <p:cTn id="48" dur="500" fill="hold"/>
                                        <p:tgtEl>
                                          <p:spTgt spid="45"/>
                                        </p:tgtEl>
                                        <p:attrNameLst>
                                          <p:attrName>style.rotation</p:attrName>
                                        </p:attrNameLst>
                                      </p:cBhvr>
                                      <p:tavLst>
                                        <p:tav tm="0">
                                          <p:val>
                                            <p:fltVal val="360"/>
                                          </p:val>
                                        </p:tav>
                                        <p:tav tm="100000">
                                          <p:val>
                                            <p:fltVal val="0"/>
                                          </p:val>
                                        </p:tav>
                                      </p:tavLst>
                                    </p:anim>
                                    <p:animEffect transition="in" filter="fade">
                                      <p:cBhvr>
                                        <p:cTn id="4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6"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2" name="组合 1"/>
            <p:cNvGrpSpPr/>
            <p:nvPr/>
          </p:nvGrpSpPr>
          <p:grpSpPr>
            <a:xfrm>
              <a:off x="0" y="-2407"/>
              <a:ext cx="12192000" cy="812694"/>
              <a:chOff x="0" y="-2407"/>
              <a:chExt cx="12192000" cy="812694"/>
            </a:xfrm>
          </p:grpSpPr>
          <p:pic>
            <p:nvPicPr>
              <p:cNvPr id="3" name="图片 2"/>
              <p:cNvPicPr>
                <a:picLocks noChangeAspect="1"/>
              </p:cNvPicPr>
              <p:nvPr/>
            </p:nvPicPr>
            <p:blipFill>
              <a:blip r:embed="rId7"/>
              <a:stretch>
                <a:fillRect/>
              </a:stretch>
            </p:blipFill>
            <p:spPr>
              <a:xfrm>
                <a:off x="0" y="-2407"/>
                <a:ext cx="7894749" cy="812694"/>
              </a:xfrm>
              <a:prstGeom prst="rect">
                <a:avLst/>
              </a:prstGeom>
            </p:spPr>
          </p:pic>
          <p:pic>
            <p:nvPicPr>
              <p:cNvPr id="7" name="图片 6"/>
              <p:cNvPicPr>
                <a:picLocks noChangeAspect="1"/>
              </p:cNvPicPr>
              <p:nvPr/>
            </p:nvPicPr>
            <p:blipFill>
              <a:blip r:embed="rId8"/>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改革开放的未来思考</a:t>
              </a:r>
            </a:p>
          </p:txBody>
        </p:sp>
      </p:grpSp>
      <p:grpSp>
        <p:nvGrpSpPr>
          <p:cNvPr id="46" name="组合 45">
            <a:extLst>
              <a:ext uri="{FF2B5EF4-FFF2-40B4-BE49-F238E27FC236}">
                <a16:creationId xmlns:a16="http://schemas.microsoft.com/office/drawing/2014/main" id="{49F0EABB-7EEF-4423-BF1E-4FDEF561B9F7}"/>
              </a:ext>
            </a:extLst>
          </p:cNvPr>
          <p:cNvGrpSpPr/>
          <p:nvPr/>
        </p:nvGrpSpPr>
        <p:grpSpPr>
          <a:xfrm>
            <a:off x="896014" y="1484231"/>
            <a:ext cx="992898" cy="992898"/>
            <a:chOff x="1480809" y="1848526"/>
            <a:chExt cx="992898" cy="992898"/>
          </a:xfrm>
        </p:grpSpPr>
        <p:sp>
          <p:nvSpPr>
            <p:cNvPr id="47" name="Aitds4-1">
              <a:extLst>
                <a:ext uri="{FF2B5EF4-FFF2-40B4-BE49-F238E27FC236}">
                  <a16:creationId xmlns:a16="http://schemas.microsoft.com/office/drawing/2014/main" id="{36EE9371-FA75-41BB-B558-99E27FD0642A}"/>
                </a:ext>
              </a:extLst>
            </p:cNvPr>
            <p:cNvSpPr/>
            <p:nvPr/>
          </p:nvSpPr>
          <p:spPr>
            <a:xfrm flipH="1">
              <a:off x="1480809" y="1848526"/>
              <a:ext cx="992898" cy="992898"/>
            </a:xfrm>
            <a:prstGeom prst="arc">
              <a:avLst>
                <a:gd name="adj1" fmla="val 12927877"/>
                <a:gd name="adj2" fmla="val 8683522"/>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47">
              <a:extLst>
                <a:ext uri="{FF2B5EF4-FFF2-40B4-BE49-F238E27FC236}">
                  <a16:creationId xmlns:a16="http://schemas.microsoft.com/office/drawing/2014/main" id="{84BF5E16-6544-4671-A006-5B9251668BE0}"/>
                </a:ext>
              </a:extLst>
            </p:cNvPr>
            <p:cNvSpPr/>
            <p:nvPr/>
          </p:nvSpPr>
          <p:spPr>
            <a:xfrm>
              <a:off x="1627590" y="2001665"/>
              <a:ext cx="787395" cy="707886"/>
            </a:xfrm>
            <a:prstGeom prst="rect">
              <a:avLst/>
            </a:prstGeom>
          </p:spPr>
          <p:txBody>
            <a:bodyPr wrap="none">
              <a:spAutoFit/>
            </a:bodyPr>
            <a:lstStyle/>
            <a:p>
              <a:r>
                <a:rPr lang="zh-CN" altLang="en-US" sz="4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4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4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9" name="PA-0222">
            <a:extLst>
              <a:ext uri="{FF2B5EF4-FFF2-40B4-BE49-F238E27FC236}">
                <a16:creationId xmlns:a16="http://schemas.microsoft.com/office/drawing/2014/main" id="{537CF59E-F553-43E8-BB6A-A9F725FB1EF6}"/>
              </a:ext>
            </a:extLst>
          </p:cNvPr>
          <p:cNvGrpSpPr/>
          <p:nvPr>
            <p:custDataLst>
              <p:tags r:id="rId1"/>
            </p:custDataLst>
          </p:nvPr>
        </p:nvGrpSpPr>
        <p:grpSpPr>
          <a:xfrm>
            <a:off x="2035693" y="2256107"/>
            <a:ext cx="8969764" cy="274792"/>
            <a:chOff x="931381" y="1810171"/>
            <a:chExt cx="7659402" cy="211520"/>
          </a:xfrm>
        </p:grpSpPr>
        <p:cxnSp>
          <p:nvCxnSpPr>
            <p:cNvPr id="50" name="PA-直接连接符 4">
              <a:extLst>
                <a:ext uri="{FF2B5EF4-FFF2-40B4-BE49-F238E27FC236}">
                  <a16:creationId xmlns:a16="http://schemas.microsoft.com/office/drawing/2014/main" id="{B3F48B62-649D-4F69-8230-5C47E7864974}"/>
                </a:ext>
              </a:extLst>
            </p:cNvPr>
            <p:cNvCxnSpPr/>
            <p:nvPr>
              <p:custDataLst>
                <p:tags r:id="rId3"/>
              </p:custDataLst>
            </p:nvPr>
          </p:nvCxnSpPr>
          <p:spPr>
            <a:xfrm flipH="1">
              <a:off x="931381" y="1912510"/>
              <a:ext cx="6599026" cy="0"/>
            </a:xfrm>
            <a:prstGeom prst="line">
              <a:avLst/>
            </a:prstGeom>
            <a:noFill/>
            <a:ln w="57150" cap="flat" cmpd="sng" algn="ctr">
              <a:solidFill>
                <a:srgbClr val="B50000"/>
              </a:solidFill>
              <a:prstDash val="solid"/>
              <a:miter lim="800000"/>
            </a:ln>
            <a:effectLst/>
          </p:spPr>
        </p:cxnSp>
        <p:sp>
          <p:nvSpPr>
            <p:cNvPr id="51" name="PA-îṡlíďè">
              <a:extLst>
                <a:ext uri="{FF2B5EF4-FFF2-40B4-BE49-F238E27FC236}">
                  <a16:creationId xmlns:a16="http://schemas.microsoft.com/office/drawing/2014/main" id="{D1CE23F6-9214-4B30-9E1C-E01BD0D2EA20}"/>
                </a:ext>
              </a:extLst>
            </p:cNvPr>
            <p:cNvSpPr/>
            <p:nvPr>
              <p:custDataLst>
                <p:tags r:id="rId4"/>
              </p:custDataLst>
            </p:nvPr>
          </p:nvSpPr>
          <p:spPr>
            <a:xfrm rot="5400000" flipH="1">
              <a:off x="6608866" y="39774"/>
              <a:ext cx="211520" cy="3752314"/>
            </a:xfrm>
            <a:prstGeom prst="rect">
              <a:avLst/>
            </a:prstGeom>
            <a:solidFill>
              <a:srgbClr val="C00000"/>
            </a:solidFill>
            <a:ln w="12700">
              <a:noFill/>
              <a:miter lim="400000"/>
            </a:ln>
          </p:spPr>
          <p:txBody>
            <a:bodyPr wrap="square" lIns="29698" rIns="29698">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2" name="PA-0223">
            <a:extLst>
              <a:ext uri="{FF2B5EF4-FFF2-40B4-BE49-F238E27FC236}">
                <a16:creationId xmlns:a16="http://schemas.microsoft.com/office/drawing/2014/main" id="{E92714EA-1473-4A3F-9949-BFC589223358}"/>
              </a:ext>
            </a:extLst>
          </p:cNvPr>
          <p:cNvSpPr txBox="1"/>
          <p:nvPr>
            <p:custDataLst>
              <p:tags r:id="rId2"/>
            </p:custDataLst>
          </p:nvPr>
        </p:nvSpPr>
        <p:spPr>
          <a:xfrm>
            <a:off x="2070337" y="1200288"/>
            <a:ext cx="9152836" cy="79206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ct val="0"/>
              </a:spcBef>
              <a:buNone/>
            </a:pPr>
            <a:endParaRPr lang="zh-CN" altLang="en-US" sz="2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l">
              <a:lnSpc>
                <a:spcPct val="100000"/>
              </a:lnSpc>
              <a:spcBef>
                <a:spcPct val="0"/>
              </a:spcBef>
              <a:buNone/>
            </a:pPr>
            <a:r>
              <a:rPr lang="zh-CN" altLang="en-US" sz="2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明确教育改革开放的根本目的</a:t>
            </a:r>
          </a:p>
          <a:p>
            <a:pPr marL="0" indent="0">
              <a:lnSpc>
                <a:spcPct val="100000"/>
              </a:lnSpc>
              <a:spcBef>
                <a:spcPct val="0"/>
              </a:spcBef>
              <a:buNone/>
            </a:pPr>
            <a:endParaRPr lang="zh-CN" altLang="en-US" sz="2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a:extLst>
              <a:ext uri="{FF2B5EF4-FFF2-40B4-BE49-F238E27FC236}">
                <a16:creationId xmlns:a16="http://schemas.microsoft.com/office/drawing/2014/main" id="{56011FFA-DE55-4C3D-8083-353D75FDA49D}"/>
              </a:ext>
            </a:extLst>
          </p:cNvPr>
          <p:cNvGrpSpPr/>
          <p:nvPr/>
        </p:nvGrpSpPr>
        <p:grpSpPr>
          <a:xfrm>
            <a:off x="2051922" y="2625636"/>
            <a:ext cx="903606" cy="461665"/>
            <a:chOff x="869474" y="1944008"/>
            <a:chExt cx="903606" cy="461665"/>
          </a:xfrm>
        </p:grpSpPr>
        <p:sp>
          <p:nvSpPr>
            <p:cNvPr id="54" name="Freeform 5">
              <a:extLst>
                <a:ext uri="{FF2B5EF4-FFF2-40B4-BE49-F238E27FC236}">
                  <a16:creationId xmlns:a16="http://schemas.microsoft.com/office/drawing/2014/main" id="{AFA0B0E7-C18D-41D0-8BCD-5C2D9C2F8E6B}"/>
                </a:ext>
              </a:extLst>
            </p:cNvPr>
            <p:cNvSpPr/>
            <p:nvPr/>
          </p:nvSpPr>
          <p:spPr bwMode="auto">
            <a:xfrm>
              <a:off x="1151440" y="1944008"/>
              <a:ext cx="621640" cy="461665"/>
            </a:xfrm>
            <a:custGeom>
              <a:avLst/>
              <a:gdLst>
                <a:gd name="T0" fmla="*/ 366 w 626"/>
                <a:gd name="T1" fmla="*/ 413 h 465"/>
                <a:gd name="T2" fmla="*/ 313 w 626"/>
                <a:gd name="T3" fmla="*/ 362 h 465"/>
                <a:gd name="T4" fmla="*/ 338 w 626"/>
                <a:gd name="T5" fmla="*/ 362 h 465"/>
                <a:gd name="T6" fmla="*/ 392 w 626"/>
                <a:gd name="T7" fmla="*/ 310 h 465"/>
                <a:gd name="T8" fmla="*/ 338 w 626"/>
                <a:gd name="T9" fmla="*/ 258 h 465"/>
                <a:gd name="T10" fmla="*/ 414 w 626"/>
                <a:gd name="T11" fmla="*/ 207 h 465"/>
                <a:gd name="T12" fmla="*/ 361 w 626"/>
                <a:gd name="T13" fmla="*/ 155 h 465"/>
                <a:gd name="T14" fmla="*/ 573 w 626"/>
                <a:gd name="T15" fmla="*/ 155 h 465"/>
                <a:gd name="T16" fmla="*/ 626 w 626"/>
                <a:gd name="T17" fmla="*/ 103 h 465"/>
                <a:gd name="T18" fmla="*/ 573 w 626"/>
                <a:gd name="T19" fmla="*/ 52 h 465"/>
                <a:gd name="T20" fmla="*/ 260 w 626"/>
                <a:gd name="T21" fmla="*/ 52 h 465"/>
                <a:gd name="T22" fmla="*/ 207 w 626"/>
                <a:gd name="T23" fmla="*/ 0 h 465"/>
                <a:gd name="T24" fmla="*/ 102 w 626"/>
                <a:gd name="T25" fmla="*/ 0 h 465"/>
                <a:gd name="T26" fmla="*/ 48 w 626"/>
                <a:gd name="T27" fmla="*/ 52 h 465"/>
                <a:gd name="T28" fmla="*/ 49 w 626"/>
                <a:gd name="T29" fmla="*/ 54 h 465"/>
                <a:gd name="T30" fmla="*/ 0 w 626"/>
                <a:gd name="T31" fmla="*/ 113 h 465"/>
                <a:gd name="T32" fmla="*/ 0 w 626"/>
                <a:gd name="T33" fmla="*/ 403 h 465"/>
                <a:gd name="T34" fmla="*/ 65 w 626"/>
                <a:gd name="T35" fmla="*/ 465 h 465"/>
                <a:gd name="T36" fmla="*/ 208 w 626"/>
                <a:gd name="T37" fmla="*/ 465 h 465"/>
                <a:gd name="T38" fmla="*/ 244 w 626"/>
                <a:gd name="T39" fmla="*/ 465 h 465"/>
                <a:gd name="T40" fmla="*/ 313 w 626"/>
                <a:gd name="T41" fmla="*/ 465 h 465"/>
                <a:gd name="T42" fmla="*/ 366 w 626"/>
                <a:gd name="T43" fmla="*/ 41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6" h="465">
                  <a:moveTo>
                    <a:pt x="366" y="413"/>
                  </a:moveTo>
                  <a:cubicBezTo>
                    <a:pt x="366" y="385"/>
                    <a:pt x="342" y="362"/>
                    <a:pt x="313" y="362"/>
                  </a:cubicBezTo>
                  <a:cubicBezTo>
                    <a:pt x="338" y="362"/>
                    <a:pt x="338" y="362"/>
                    <a:pt x="338" y="362"/>
                  </a:cubicBezTo>
                  <a:cubicBezTo>
                    <a:pt x="368" y="362"/>
                    <a:pt x="392" y="338"/>
                    <a:pt x="392" y="310"/>
                  </a:cubicBezTo>
                  <a:cubicBezTo>
                    <a:pt x="392" y="281"/>
                    <a:pt x="368" y="258"/>
                    <a:pt x="338" y="258"/>
                  </a:cubicBezTo>
                  <a:cubicBezTo>
                    <a:pt x="368" y="258"/>
                    <a:pt x="416" y="258"/>
                    <a:pt x="414" y="207"/>
                  </a:cubicBezTo>
                  <a:cubicBezTo>
                    <a:pt x="413" y="178"/>
                    <a:pt x="390" y="155"/>
                    <a:pt x="361" y="155"/>
                  </a:cubicBezTo>
                  <a:cubicBezTo>
                    <a:pt x="573" y="155"/>
                    <a:pt x="573" y="155"/>
                    <a:pt x="573" y="155"/>
                  </a:cubicBezTo>
                  <a:cubicBezTo>
                    <a:pt x="602" y="155"/>
                    <a:pt x="626" y="132"/>
                    <a:pt x="626" y="103"/>
                  </a:cubicBezTo>
                  <a:cubicBezTo>
                    <a:pt x="626" y="75"/>
                    <a:pt x="602" y="52"/>
                    <a:pt x="573" y="52"/>
                  </a:cubicBezTo>
                  <a:cubicBezTo>
                    <a:pt x="260" y="52"/>
                    <a:pt x="260" y="52"/>
                    <a:pt x="260" y="52"/>
                  </a:cubicBezTo>
                  <a:cubicBezTo>
                    <a:pt x="260" y="23"/>
                    <a:pt x="236" y="0"/>
                    <a:pt x="207" y="0"/>
                  </a:cubicBezTo>
                  <a:cubicBezTo>
                    <a:pt x="102" y="0"/>
                    <a:pt x="102" y="0"/>
                    <a:pt x="102" y="0"/>
                  </a:cubicBezTo>
                  <a:cubicBezTo>
                    <a:pt x="72" y="0"/>
                    <a:pt x="48" y="23"/>
                    <a:pt x="48" y="52"/>
                  </a:cubicBezTo>
                  <a:cubicBezTo>
                    <a:pt x="48" y="52"/>
                    <a:pt x="48" y="53"/>
                    <a:pt x="49" y="54"/>
                  </a:cubicBezTo>
                  <a:cubicBezTo>
                    <a:pt x="21" y="60"/>
                    <a:pt x="0" y="85"/>
                    <a:pt x="0" y="113"/>
                  </a:cubicBezTo>
                  <a:cubicBezTo>
                    <a:pt x="0" y="403"/>
                    <a:pt x="0" y="403"/>
                    <a:pt x="0" y="403"/>
                  </a:cubicBezTo>
                  <a:cubicBezTo>
                    <a:pt x="0" y="437"/>
                    <a:pt x="29" y="465"/>
                    <a:pt x="65" y="465"/>
                  </a:cubicBezTo>
                  <a:cubicBezTo>
                    <a:pt x="208" y="465"/>
                    <a:pt x="208" y="465"/>
                    <a:pt x="208" y="465"/>
                  </a:cubicBezTo>
                  <a:cubicBezTo>
                    <a:pt x="244" y="465"/>
                    <a:pt x="244" y="465"/>
                    <a:pt x="244" y="465"/>
                  </a:cubicBezTo>
                  <a:cubicBezTo>
                    <a:pt x="313" y="465"/>
                    <a:pt x="313" y="465"/>
                    <a:pt x="313" y="465"/>
                  </a:cubicBezTo>
                  <a:cubicBezTo>
                    <a:pt x="342" y="465"/>
                    <a:pt x="366" y="442"/>
                    <a:pt x="366" y="413"/>
                  </a:cubicBezTo>
                  <a:close/>
                </a:path>
              </a:pathLst>
            </a:custGeom>
            <a:solidFill>
              <a:srgbClr val="E2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Rectangle 6">
              <a:extLst>
                <a:ext uri="{FF2B5EF4-FFF2-40B4-BE49-F238E27FC236}">
                  <a16:creationId xmlns:a16="http://schemas.microsoft.com/office/drawing/2014/main" id="{23DE3EFA-4E98-4179-B489-6F91E77869B6}"/>
                </a:ext>
              </a:extLst>
            </p:cNvPr>
            <p:cNvSpPr>
              <a:spLocks noChangeArrowheads="1"/>
            </p:cNvSpPr>
            <p:nvPr/>
          </p:nvSpPr>
          <p:spPr bwMode="auto">
            <a:xfrm>
              <a:off x="869474" y="2006830"/>
              <a:ext cx="233024" cy="387886"/>
            </a:xfrm>
            <a:prstGeom prst="rect">
              <a:avLst/>
            </a:prstGeom>
            <a:solidFill>
              <a:srgbClr val="E2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6" name="矩形 55">
            <a:extLst>
              <a:ext uri="{FF2B5EF4-FFF2-40B4-BE49-F238E27FC236}">
                <a16:creationId xmlns:a16="http://schemas.microsoft.com/office/drawing/2014/main" id="{44556CC7-29A3-46DC-BC35-1EAA12D0DED2}"/>
              </a:ext>
            </a:extLst>
          </p:cNvPr>
          <p:cNvSpPr/>
          <p:nvPr/>
        </p:nvSpPr>
        <p:spPr>
          <a:xfrm>
            <a:off x="3023229" y="2685596"/>
            <a:ext cx="4526280" cy="383540"/>
          </a:xfrm>
          <a:prstGeom prst="rect">
            <a:avLst/>
          </a:prstGeom>
        </p:spPr>
        <p:txBody>
          <a:bodyPr wrap="none">
            <a:spAutoFit/>
          </a:bodyPr>
          <a:lstStyle/>
          <a:p>
            <a:r>
              <a:rPr lang="zh-CN" altLang="en-US" sz="19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为培养能担当民族复兴大任的时代新人</a:t>
            </a:r>
            <a:r>
              <a:rPr lang="zh-CN" altLang="en-US" sz="19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grpSp>
        <p:nvGrpSpPr>
          <p:cNvPr id="57" name="组合 56">
            <a:extLst>
              <a:ext uri="{FF2B5EF4-FFF2-40B4-BE49-F238E27FC236}">
                <a16:creationId xmlns:a16="http://schemas.microsoft.com/office/drawing/2014/main" id="{92C08758-BC1F-4C31-99CD-7A29EDA76F5D}"/>
              </a:ext>
            </a:extLst>
          </p:cNvPr>
          <p:cNvGrpSpPr/>
          <p:nvPr/>
        </p:nvGrpSpPr>
        <p:grpSpPr>
          <a:xfrm>
            <a:off x="2070337" y="5037866"/>
            <a:ext cx="1685234" cy="369324"/>
            <a:chOff x="-1242360" y="2455854"/>
            <a:chExt cx="1090810" cy="2022317"/>
          </a:xfrm>
        </p:grpSpPr>
        <p:sp>
          <p:nvSpPr>
            <p:cNvPr id="58" name="Rectangle 11">
              <a:extLst>
                <a:ext uri="{FF2B5EF4-FFF2-40B4-BE49-F238E27FC236}">
                  <a16:creationId xmlns:a16="http://schemas.microsoft.com/office/drawing/2014/main" id="{D2B72FD7-9D59-4555-924F-4D19FA4C8BCA}"/>
                </a:ext>
              </a:extLst>
            </p:cNvPr>
            <p:cNvSpPr>
              <a:spLocks noChangeArrowheads="1"/>
            </p:cNvSpPr>
            <p:nvPr/>
          </p:nvSpPr>
          <p:spPr bwMode="auto">
            <a:xfrm>
              <a:off x="-1242360" y="2471581"/>
              <a:ext cx="1090810" cy="880381"/>
            </a:xfrm>
            <a:prstGeom prst="roundRect">
              <a:avLst>
                <a:gd name="adj" fmla="val 50000"/>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endParaRPr>
            </a:p>
          </p:txBody>
        </p:sp>
        <p:sp>
          <p:nvSpPr>
            <p:cNvPr id="59" name="矩形 38">
              <a:extLst>
                <a:ext uri="{FF2B5EF4-FFF2-40B4-BE49-F238E27FC236}">
                  <a16:creationId xmlns:a16="http://schemas.microsoft.com/office/drawing/2014/main" id="{3BF6D28F-36C9-49B4-BDAC-B98E9D7261A8}"/>
                </a:ext>
              </a:extLst>
            </p:cNvPr>
            <p:cNvSpPr>
              <a:spLocks noChangeArrowheads="1"/>
            </p:cNvSpPr>
            <p:nvPr/>
          </p:nvSpPr>
          <p:spPr bwMode="auto">
            <a:xfrm>
              <a:off x="-762031" y="2455854"/>
              <a:ext cx="119559" cy="202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lvl="0" algn="ctr">
                <a:defRPr/>
              </a:pPr>
              <a:endParaRPr kumimoji="0" lang="en-US" b="1" i="0" u="none" strike="noStrike" kern="1200" cap="none" spc="0" normalizeH="0" baseline="0" noProof="0" dirty="0">
                <a:ln>
                  <a:noFill/>
                </a:ln>
                <a:gradFill>
                  <a:gsLst>
                    <a:gs pos="0">
                      <a:prstClr val="white"/>
                    </a:gs>
                    <a:gs pos="100000">
                      <a:srgbClr val="FFFF00"/>
                    </a:gs>
                  </a:gsLst>
                  <a:lin ang="5400000" scaled="1"/>
                </a:gra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0" name="矩形 59">
            <a:extLst>
              <a:ext uri="{FF2B5EF4-FFF2-40B4-BE49-F238E27FC236}">
                <a16:creationId xmlns:a16="http://schemas.microsoft.com/office/drawing/2014/main" id="{2F653BD7-65D4-49C3-BC66-F77AF3DF8BC1}"/>
              </a:ext>
            </a:extLst>
          </p:cNvPr>
          <p:cNvSpPr/>
          <p:nvPr/>
        </p:nvSpPr>
        <p:spPr>
          <a:xfrm>
            <a:off x="2288570" y="4463532"/>
            <a:ext cx="1325880" cy="553085"/>
          </a:xfrm>
          <a:prstGeom prst="rect">
            <a:avLst/>
          </a:prstGeom>
        </p:spPr>
        <p:txBody>
          <a:bodyPr wrap="none">
            <a:spAutoFit/>
          </a:bodyPr>
          <a:lstStyle/>
          <a:p>
            <a:r>
              <a:rPr lang="zh-CN" altLang="en-US" sz="3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我们要</a:t>
            </a:r>
          </a:p>
        </p:txBody>
      </p:sp>
      <p:sp>
        <p:nvSpPr>
          <p:cNvPr id="61" name="矩形 60">
            <a:extLst>
              <a:ext uri="{FF2B5EF4-FFF2-40B4-BE49-F238E27FC236}">
                <a16:creationId xmlns:a16="http://schemas.microsoft.com/office/drawing/2014/main" id="{B63566DC-9A95-4DC8-B62C-1610CD510301}"/>
              </a:ext>
            </a:extLst>
          </p:cNvPr>
          <p:cNvSpPr/>
          <p:nvPr/>
        </p:nvSpPr>
        <p:spPr>
          <a:xfrm>
            <a:off x="3755571" y="4380325"/>
            <a:ext cx="7369629" cy="1066800"/>
          </a:xfrm>
          <a:prstGeom prst="rect">
            <a:avLst/>
          </a:prstGeom>
        </p:spPr>
        <p:txBody>
          <a:bodyPr wrap="square" lIns="105571" tIns="52784" rIns="105571" bIns="52784">
            <a:spAutoFit/>
          </a:bodyPr>
          <a:lstStyle/>
          <a:p>
            <a:pPr lvl="0" algn="just">
              <a:lnSpc>
                <a:spcPts val="2500"/>
              </a:lnSpc>
              <a:defRPr/>
            </a:pPr>
            <a:r>
              <a:rPr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以凝聚人心、完善人格、开发人力、培育人才、造福人民为工作目标</a:t>
            </a:r>
            <a:r>
              <a:rPr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，培养德智体美劳全面发展的社会主义建设者和接班人</a:t>
            </a: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，办好人民满意的教育</a:t>
            </a:r>
          </a:p>
        </p:txBody>
      </p:sp>
      <p:grpSp>
        <p:nvGrpSpPr>
          <p:cNvPr id="62" name="组合 61">
            <a:extLst>
              <a:ext uri="{FF2B5EF4-FFF2-40B4-BE49-F238E27FC236}">
                <a16:creationId xmlns:a16="http://schemas.microsoft.com/office/drawing/2014/main" id="{419BD9F9-FB07-4F5D-AE3E-D10E61FA5F1A}"/>
              </a:ext>
            </a:extLst>
          </p:cNvPr>
          <p:cNvGrpSpPr/>
          <p:nvPr/>
        </p:nvGrpSpPr>
        <p:grpSpPr>
          <a:xfrm>
            <a:off x="2070337" y="6105968"/>
            <a:ext cx="1685234" cy="369324"/>
            <a:chOff x="-1242360" y="2455854"/>
            <a:chExt cx="1090810" cy="2022317"/>
          </a:xfrm>
        </p:grpSpPr>
        <p:sp>
          <p:nvSpPr>
            <p:cNvPr id="63" name="Rectangle 11">
              <a:extLst>
                <a:ext uri="{FF2B5EF4-FFF2-40B4-BE49-F238E27FC236}">
                  <a16:creationId xmlns:a16="http://schemas.microsoft.com/office/drawing/2014/main" id="{AB7845A4-B2FD-4FFA-9F0D-F73694CB1244}"/>
                </a:ext>
              </a:extLst>
            </p:cNvPr>
            <p:cNvSpPr>
              <a:spLocks noChangeArrowheads="1"/>
            </p:cNvSpPr>
            <p:nvPr/>
          </p:nvSpPr>
          <p:spPr bwMode="auto">
            <a:xfrm>
              <a:off x="-1242360" y="2471581"/>
              <a:ext cx="1090810" cy="880381"/>
            </a:xfrm>
            <a:prstGeom prst="roundRect">
              <a:avLst>
                <a:gd name="adj" fmla="val 50000"/>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endParaRPr>
            </a:p>
          </p:txBody>
        </p:sp>
        <p:sp>
          <p:nvSpPr>
            <p:cNvPr id="64" name="矩形 38">
              <a:extLst>
                <a:ext uri="{FF2B5EF4-FFF2-40B4-BE49-F238E27FC236}">
                  <a16:creationId xmlns:a16="http://schemas.microsoft.com/office/drawing/2014/main" id="{3A8C0494-DF7F-4305-9018-9467F5266A24}"/>
                </a:ext>
              </a:extLst>
            </p:cNvPr>
            <p:cNvSpPr>
              <a:spLocks noChangeArrowheads="1"/>
            </p:cNvSpPr>
            <p:nvPr/>
          </p:nvSpPr>
          <p:spPr bwMode="auto">
            <a:xfrm>
              <a:off x="-762031" y="2455854"/>
              <a:ext cx="119559" cy="202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lvl="0" algn="ctr">
                <a:defRPr/>
              </a:pPr>
              <a:endParaRPr kumimoji="0" lang="en-US" b="1" i="0" u="none" strike="noStrike" kern="1200" cap="none" spc="0" normalizeH="0" baseline="0" noProof="0" dirty="0">
                <a:ln>
                  <a:noFill/>
                </a:ln>
                <a:gradFill>
                  <a:gsLst>
                    <a:gs pos="0">
                      <a:prstClr val="white"/>
                    </a:gs>
                    <a:gs pos="100000">
                      <a:srgbClr val="FFFF00"/>
                    </a:gs>
                  </a:gsLst>
                  <a:lin ang="5400000" scaled="1"/>
                </a:gra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5" name="矩形 64">
            <a:extLst>
              <a:ext uri="{FF2B5EF4-FFF2-40B4-BE49-F238E27FC236}">
                <a16:creationId xmlns:a16="http://schemas.microsoft.com/office/drawing/2014/main" id="{6BC4E55C-E682-4CB2-9EB1-E296B10E9803}"/>
              </a:ext>
            </a:extLst>
          </p:cNvPr>
          <p:cNvSpPr/>
          <p:nvPr/>
        </p:nvSpPr>
        <p:spPr>
          <a:xfrm>
            <a:off x="2288570" y="5531634"/>
            <a:ext cx="1325880" cy="553085"/>
          </a:xfrm>
          <a:prstGeom prst="rect">
            <a:avLst/>
          </a:prstGeom>
        </p:spPr>
        <p:txBody>
          <a:bodyPr wrap="none">
            <a:spAutoFit/>
          </a:bodyPr>
          <a:lstStyle/>
          <a:p>
            <a:r>
              <a:rPr lang="zh-CN" altLang="en-US" sz="3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我们要</a:t>
            </a:r>
          </a:p>
        </p:txBody>
      </p:sp>
      <p:sp>
        <p:nvSpPr>
          <p:cNvPr id="66" name="矩形 65">
            <a:extLst>
              <a:ext uri="{FF2B5EF4-FFF2-40B4-BE49-F238E27FC236}">
                <a16:creationId xmlns:a16="http://schemas.microsoft.com/office/drawing/2014/main" id="{9F0647FC-5258-4F0F-82F5-D4A557A8AB92}"/>
              </a:ext>
            </a:extLst>
          </p:cNvPr>
          <p:cNvSpPr/>
          <p:nvPr/>
        </p:nvSpPr>
        <p:spPr>
          <a:xfrm>
            <a:off x="3755571" y="5651627"/>
            <a:ext cx="7369629" cy="617855"/>
          </a:xfrm>
          <a:prstGeom prst="rect">
            <a:avLst/>
          </a:prstGeom>
        </p:spPr>
        <p:txBody>
          <a:bodyPr wrap="square" lIns="105571" tIns="52784" rIns="105571" bIns="52784">
            <a:spAutoFit/>
          </a:bodyPr>
          <a:lstStyle/>
          <a:p>
            <a:pPr defTabSz="1087120">
              <a:lnSpc>
                <a:spcPts val="2000"/>
              </a:lnSpc>
              <a:spcBef>
                <a:spcPct val="20000"/>
              </a:spcBef>
            </a:pPr>
            <a:r>
              <a:rPr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坚决克服唯分数、唯升学、唯文凭、唯论文、唯帽子的顽瘴痼疾</a:t>
            </a:r>
            <a:r>
              <a:rPr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，从根本上解决教育评价指挥棒问题。</a:t>
            </a:r>
            <a:endParaRPr lang="zh-CN" altLang="en-US" dirty="0">
              <a:solidFill>
                <a:srgbClr val="E7E6E6">
                  <a:lumMod val="10000"/>
                </a:srgb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7" name="组合 66">
            <a:extLst>
              <a:ext uri="{FF2B5EF4-FFF2-40B4-BE49-F238E27FC236}">
                <a16:creationId xmlns:a16="http://schemas.microsoft.com/office/drawing/2014/main" id="{907F779F-3F5C-41DA-9E1C-A97FA95C313D}"/>
              </a:ext>
            </a:extLst>
          </p:cNvPr>
          <p:cNvGrpSpPr/>
          <p:nvPr/>
        </p:nvGrpSpPr>
        <p:grpSpPr>
          <a:xfrm>
            <a:off x="2070337" y="3898676"/>
            <a:ext cx="1685234" cy="369324"/>
            <a:chOff x="-1242360" y="2455854"/>
            <a:chExt cx="1090810" cy="2022317"/>
          </a:xfrm>
        </p:grpSpPr>
        <p:sp>
          <p:nvSpPr>
            <p:cNvPr id="68" name="Rectangle 11">
              <a:extLst>
                <a:ext uri="{FF2B5EF4-FFF2-40B4-BE49-F238E27FC236}">
                  <a16:creationId xmlns:a16="http://schemas.microsoft.com/office/drawing/2014/main" id="{4D419F61-F44D-4D72-B205-C5D6D7D3DD11}"/>
                </a:ext>
              </a:extLst>
            </p:cNvPr>
            <p:cNvSpPr>
              <a:spLocks noChangeArrowheads="1"/>
            </p:cNvSpPr>
            <p:nvPr/>
          </p:nvSpPr>
          <p:spPr bwMode="auto">
            <a:xfrm>
              <a:off x="-1242360" y="2471581"/>
              <a:ext cx="1090810" cy="880381"/>
            </a:xfrm>
            <a:prstGeom prst="roundRect">
              <a:avLst>
                <a:gd name="adj" fmla="val 50000"/>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endParaRPr>
            </a:p>
          </p:txBody>
        </p:sp>
        <p:sp>
          <p:nvSpPr>
            <p:cNvPr id="69" name="矩形 38">
              <a:extLst>
                <a:ext uri="{FF2B5EF4-FFF2-40B4-BE49-F238E27FC236}">
                  <a16:creationId xmlns:a16="http://schemas.microsoft.com/office/drawing/2014/main" id="{9916FB03-E357-46B5-91D9-819D2FFB93B7}"/>
                </a:ext>
              </a:extLst>
            </p:cNvPr>
            <p:cNvSpPr>
              <a:spLocks noChangeArrowheads="1"/>
            </p:cNvSpPr>
            <p:nvPr/>
          </p:nvSpPr>
          <p:spPr bwMode="auto">
            <a:xfrm>
              <a:off x="-762031" y="2455854"/>
              <a:ext cx="119559" cy="202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lvl="0" algn="ctr">
                <a:defRPr/>
              </a:pPr>
              <a:endParaRPr kumimoji="0" lang="en-US" b="1" i="0" u="none" strike="noStrike" kern="1200" cap="none" spc="0" normalizeH="0" baseline="0" noProof="0" dirty="0">
                <a:ln>
                  <a:noFill/>
                </a:ln>
                <a:gradFill>
                  <a:gsLst>
                    <a:gs pos="0">
                      <a:prstClr val="white"/>
                    </a:gs>
                    <a:gs pos="100000">
                      <a:srgbClr val="FFFF00"/>
                    </a:gs>
                  </a:gsLst>
                  <a:lin ang="5400000" scaled="1"/>
                </a:gra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0" name="矩形 69">
            <a:extLst>
              <a:ext uri="{FF2B5EF4-FFF2-40B4-BE49-F238E27FC236}">
                <a16:creationId xmlns:a16="http://schemas.microsoft.com/office/drawing/2014/main" id="{EA769A80-B405-4D7C-A44B-3208AB626857}"/>
              </a:ext>
            </a:extLst>
          </p:cNvPr>
          <p:cNvSpPr/>
          <p:nvPr/>
        </p:nvSpPr>
        <p:spPr>
          <a:xfrm>
            <a:off x="2288570" y="3324342"/>
            <a:ext cx="1325880" cy="553085"/>
          </a:xfrm>
          <a:prstGeom prst="rect">
            <a:avLst/>
          </a:prstGeom>
        </p:spPr>
        <p:txBody>
          <a:bodyPr wrap="none">
            <a:spAutoFit/>
          </a:bodyPr>
          <a:lstStyle/>
          <a:p>
            <a:r>
              <a:rPr lang="zh-CN" altLang="en-US" sz="3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我们要</a:t>
            </a:r>
          </a:p>
        </p:txBody>
      </p:sp>
      <p:sp>
        <p:nvSpPr>
          <p:cNvPr id="71" name="文本框 70">
            <a:extLst>
              <a:ext uri="{FF2B5EF4-FFF2-40B4-BE49-F238E27FC236}">
                <a16:creationId xmlns:a16="http://schemas.microsoft.com/office/drawing/2014/main" id="{A4A4D9C5-AAE6-4982-B595-54C5B87D8F28}"/>
              </a:ext>
            </a:extLst>
          </p:cNvPr>
          <p:cNvSpPr txBox="1"/>
          <p:nvPr/>
        </p:nvSpPr>
        <p:spPr>
          <a:xfrm>
            <a:off x="3755390" y="3318510"/>
            <a:ext cx="7367905" cy="119888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坚持</a:t>
            </a:r>
            <a:r>
              <a:rPr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把培养社会主义建设者和接班人作为根本任务</a:t>
            </a:r>
            <a:r>
              <a:rPr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，培养一代又一代拥护中国共产党领导和我国社会主义制度、立志为中国特色社会主义奋斗终身的有用人才。</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9995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5400000" flipH="1">
            <a:off x="7462446" y="-832294"/>
            <a:ext cx="167203" cy="7407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nvSpPr>
        <p:spPr>
          <a:xfrm>
            <a:off x="3751674" y="2539273"/>
            <a:ext cx="7407141" cy="93165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3"/>
          <p:cNvGrpSpPr/>
          <p:nvPr/>
        </p:nvGrpSpPr>
        <p:grpSpPr>
          <a:xfrm>
            <a:off x="4113941" y="1613640"/>
            <a:ext cx="6419344" cy="800171"/>
            <a:chOff x="2143026" y="4038635"/>
            <a:chExt cx="9245600" cy="800171"/>
          </a:xfrm>
        </p:grpSpPr>
        <p:sp>
          <p:nvSpPr>
            <p:cNvPr id="5" name="文本框 8"/>
            <p:cNvSpPr txBox="1"/>
            <p:nvPr/>
          </p:nvSpPr>
          <p:spPr>
            <a:xfrm>
              <a:off x="2143026" y="4038635"/>
              <a:ext cx="9245600" cy="800171"/>
            </a:xfrm>
            <a:prstGeom prst="rect">
              <a:avLst/>
            </a:prstGeom>
            <a:noFill/>
          </p:spPr>
          <p:txBody>
            <a:bodyPr wrap="square" lIns="121873" tIns="60936" rIns="121873" bIns="60936">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0" cap="none" spc="800" normalizeH="0" baseline="0" noProof="0" dirty="0">
                  <a:ln>
                    <a:noFill/>
                  </a:ln>
                  <a:solidFill>
                    <a:srgbClr val="E66126"/>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 </a:t>
              </a:r>
              <a:r>
                <a:rPr kumimoji="0" lang="en-US" altLang="zh-CN" sz="4400" b="0" i="0" u="none" strike="noStrike" kern="0" cap="none" spc="800" normalizeH="0" baseline="0" noProof="0" dirty="0">
                  <a:ln>
                    <a:noFill/>
                  </a:ln>
                  <a:solidFill>
                    <a:srgbClr val="E66126"/>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             ]</a:t>
              </a:r>
              <a:endParaRPr kumimoji="0" lang="zh-CN" altLang="en-US" sz="4400" b="0" i="0" u="none" strike="noStrike" kern="0" cap="none" spc="800" normalizeH="0" baseline="0" noProof="0" dirty="0">
                <a:ln>
                  <a:noFill/>
                </a:ln>
                <a:solidFill>
                  <a:srgbClr val="E66126"/>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29"/>
            <p:cNvSpPr txBox="1"/>
            <p:nvPr/>
          </p:nvSpPr>
          <p:spPr>
            <a:xfrm>
              <a:off x="4307951" y="4200384"/>
              <a:ext cx="5293546" cy="475615"/>
            </a:xfrm>
            <a:prstGeom prst="rect">
              <a:avLst/>
            </a:prstGeom>
            <a:noFill/>
          </p:spPr>
          <p:txBody>
            <a:bodyPr wrap="none" rtlCol="0">
              <a:spAutoFit/>
            </a:bodyPr>
            <a:lstStyle/>
            <a:p>
              <a:pPr lvl="0" algn="ctr">
                <a:defRPr/>
              </a:pPr>
              <a:r>
                <a:rPr kumimoji="0" lang="zh-CN" altLang="en-US" sz="25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做好教育工作的根本保证</a:t>
              </a:r>
            </a:p>
          </p:txBody>
        </p:sp>
      </p:grpSp>
      <p:sp>
        <p:nvSpPr>
          <p:cNvPr id="7" name="矩形 6"/>
          <p:cNvSpPr/>
          <p:nvPr/>
        </p:nvSpPr>
        <p:spPr>
          <a:xfrm>
            <a:off x="4114193" y="2641249"/>
            <a:ext cx="7133518" cy="728345"/>
          </a:xfrm>
          <a:prstGeom prst="rect">
            <a:avLst/>
          </a:prstGeom>
        </p:spPr>
        <p:txBody>
          <a:bodyPr wrap="square" lIns="105571" tIns="52784" rIns="105571" bIns="52784">
            <a:spAutoFit/>
          </a:bodyPr>
          <a:lstStyle/>
          <a:p>
            <a:pPr lvl="0">
              <a:lnSpc>
                <a:spcPct val="150000"/>
              </a:lnSpc>
              <a:buClr>
                <a:srgbClr val="C00000"/>
              </a:buClr>
              <a:defRPr/>
            </a:pPr>
            <a:r>
              <a:rPr lang="zh-CN" altLang="en-US" sz="2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坚持党对教育事业的全面领导，党领导一切</a:t>
            </a:r>
            <a:endParaRPr kumimoji="0" lang="zh-CN" altLang="en-US" sz="27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Group 4"/>
          <p:cNvGrpSpPr>
            <a:grpSpLocks noChangeAspect="1"/>
          </p:cNvGrpSpPr>
          <p:nvPr/>
        </p:nvGrpSpPr>
        <p:grpSpPr bwMode="auto">
          <a:xfrm>
            <a:off x="711977" y="2413530"/>
            <a:ext cx="2598861" cy="2427303"/>
            <a:chOff x="3500" y="1216"/>
            <a:chExt cx="1939" cy="1811"/>
          </a:xfrm>
        </p:grpSpPr>
        <p:sp>
          <p:nvSpPr>
            <p:cNvPr id="9" name="AutoShape 3"/>
            <p:cNvSpPr>
              <a:spLocks noChangeAspect="1" noChangeArrowheads="1" noTextEdit="1"/>
            </p:cNvSpPr>
            <p:nvPr/>
          </p:nvSpPr>
          <p:spPr bwMode="auto">
            <a:xfrm>
              <a:off x="3500" y="1216"/>
              <a:ext cx="1939" cy="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Oval 5"/>
            <p:cNvSpPr>
              <a:spLocks noChangeArrowheads="1"/>
            </p:cNvSpPr>
            <p:nvPr/>
          </p:nvSpPr>
          <p:spPr bwMode="auto">
            <a:xfrm>
              <a:off x="3628" y="1216"/>
              <a:ext cx="427" cy="430"/>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6"/>
            <p:cNvSpPr/>
            <p:nvPr/>
          </p:nvSpPr>
          <p:spPr bwMode="auto">
            <a:xfrm>
              <a:off x="3495" y="1687"/>
              <a:ext cx="1055" cy="1336"/>
            </a:xfrm>
            <a:custGeom>
              <a:avLst/>
              <a:gdLst>
                <a:gd name="T0" fmla="*/ 206 w 230"/>
                <a:gd name="T1" fmla="*/ 0 h 292"/>
                <a:gd name="T2" fmla="*/ 123 w 230"/>
                <a:gd name="T3" fmla="*/ 0 h 292"/>
                <a:gd name="T4" fmla="*/ 99 w 230"/>
                <a:gd name="T5" fmla="*/ 0 h 292"/>
                <a:gd name="T6" fmla="*/ 76 w 230"/>
                <a:gd name="T7" fmla="*/ 25 h 292"/>
                <a:gd name="T8" fmla="*/ 53 w 230"/>
                <a:gd name="T9" fmla="*/ 0 h 292"/>
                <a:gd name="T10" fmla="*/ 29 w 230"/>
                <a:gd name="T11" fmla="*/ 0 h 292"/>
                <a:gd name="T12" fmla="*/ 23 w 230"/>
                <a:gd name="T13" fmla="*/ 0 h 292"/>
                <a:gd name="T14" fmla="*/ 0 w 230"/>
                <a:gd name="T15" fmla="*/ 25 h 292"/>
                <a:gd name="T16" fmla="*/ 0 w 230"/>
                <a:gd name="T17" fmla="*/ 135 h 292"/>
                <a:gd name="T18" fmla="*/ 23 w 230"/>
                <a:gd name="T19" fmla="*/ 160 h 292"/>
                <a:gd name="T20" fmla="*/ 29 w 230"/>
                <a:gd name="T21" fmla="*/ 159 h 292"/>
                <a:gd name="T22" fmla="*/ 29 w 230"/>
                <a:gd name="T23" fmla="*/ 197 h 292"/>
                <a:gd name="T24" fmla="*/ 29 w 230"/>
                <a:gd name="T25" fmla="*/ 267 h 292"/>
                <a:gd name="T26" fmla="*/ 53 w 230"/>
                <a:gd name="T27" fmla="*/ 292 h 292"/>
                <a:gd name="T28" fmla="*/ 76 w 230"/>
                <a:gd name="T29" fmla="*/ 267 h 292"/>
                <a:gd name="T30" fmla="*/ 100 w 230"/>
                <a:gd name="T31" fmla="*/ 292 h 292"/>
                <a:gd name="T32" fmla="*/ 123 w 230"/>
                <a:gd name="T33" fmla="*/ 267 h 292"/>
                <a:gd name="T34" fmla="*/ 123 w 230"/>
                <a:gd name="T35" fmla="*/ 197 h 292"/>
                <a:gd name="T36" fmla="*/ 123 w 230"/>
                <a:gd name="T37" fmla="*/ 156 h 292"/>
                <a:gd name="T38" fmla="*/ 123 w 230"/>
                <a:gd name="T39" fmla="*/ 47 h 292"/>
                <a:gd name="T40" fmla="*/ 206 w 230"/>
                <a:gd name="T41" fmla="*/ 47 h 292"/>
                <a:gd name="T42" fmla="*/ 230 w 230"/>
                <a:gd name="T43" fmla="*/ 24 h 292"/>
                <a:gd name="T44" fmla="*/ 206 w 230"/>
                <a:gd name="T45"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292">
                  <a:moveTo>
                    <a:pt x="206" y="0"/>
                  </a:moveTo>
                  <a:cubicBezTo>
                    <a:pt x="123" y="0"/>
                    <a:pt x="123" y="0"/>
                    <a:pt x="123" y="0"/>
                  </a:cubicBezTo>
                  <a:cubicBezTo>
                    <a:pt x="99" y="0"/>
                    <a:pt x="99" y="0"/>
                    <a:pt x="99" y="0"/>
                  </a:cubicBezTo>
                  <a:cubicBezTo>
                    <a:pt x="76" y="25"/>
                    <a:pt x="76" y="25"/>
                    <a:pt x="76" y="25"/>
                  </a:cubicBezTo>
                  <a:cubicBezTo>
                    <a:pt x="53" y="0"/>
                    <a:pt x="53" y="0"/>
                    <a:pt x="53" y="0"/>
                  </a:cubicBezTo>
                  <a:cubicBezTo>
                    <a:pt x="29" y="0"/>
                    <a:pt x="29" y="0"/>
                    <a:pt x="29" y="0"/>
                  </a:cubicBezTo>
                  <a:cubicBezTo>
                    <a:pt x="29" y="0"/>
                    <a:pt x="25" y="0"/>
                    <a:pt x="23" y="0"/>
                  </a:cubicBezTo>
                  <a:cubicBezTo>
                    <a:pt x="10" y="0"/>
                    <a:pt x="0" y="11"/>
                    <a:pt x="0" y="25"/>
                  </a:cubicBezTo>
                  <a:cubicBezTo>
                    <a:pt x="0" y="135"/>
                    <a:pt x="0" y="135"/>
                    <a:pt x="0" y="135"/>
                  </a:cubicBezTo>
                  <a:cubicBezTo>
                    <a:pt x="0" y="149"/>
                    <a:pt x="10" y="160"/>
                    <a:pt x="23" y="160"/>
                  </a:cubicBezTo>
                  <a:cubicBezTo>
                    <a:pt x="25" y="160"/>
                    <a:pt x="27" y="160"/>
                    <a:pt x="29" y="159"/>
                  </a:cubicBezTo>
                  <a:cubicBezTo>
                    <a:pt x="29" y="197"/>
                    <a:pt x="29" y="197"/>
                    <a:pt x="29" y="197"/>
                  </a:cubicBezTo>
                  <a:cubicBezTo>
                    <a:pt x="29" y="267"/>
                    <a:pt x="29" y="267"/>
                    <a:pt x="29" y="267"/>
                  </a:cubicBezTo>
                  <a:cubicBezTo>
                    <a:pt x="29" y="281"/>
                    <a:pt x="40" y="292"/>
                    <a:pt x="53" y="292"/>
                  </a:cubicBezTo>
                  <a:cubicBezTo>
                    <a:pt x="66" y="292"/>
                    <a:pt x="76" y="281"/>
                    <a:pt x="76" y="267"/>
                  </a:cubicBezTo>
                  <a:cubicBezTo>
                    <a:pt x="76" y="281"/>
                    <a:pt x="87" y="292"/>
                    <a:pt x="100" y="292"/>
                  </a:cubicBezTo>
                  <a:cubicBezTo>
                    <a:pt x="113" y="292"/>
                    <a:pt x="123" y="281"/>
                    <a:pt x="123" y="267"/>
                  </a:cubicBezTo>
                  <a:cubicBezTo>
                    <a:pt x="123" y="197"/>
                    <a:pt x="123" y="197"/>
                    <a:pt x="123" y="197"/>
                  </a:cubicBezTo>
                  <a:cubicBezTo>
                    <a:pt x="123" y="156"/>
                    <a:pt x="123" y="156"/>
                    <a:pt x="123" y="156"/>
                  </a:cubicBezTo>
                  <a:cubicBezTo>
                    <a:pt x="123" y="47"/>
                    <a:pt x="123" y="47"/>
                    <a:pt x="123" y="47"/>
                  </a:cubicBezTo>
                  <a:cubicBezTo>
                    <a:pt x="206" y="47"/>
                    <a:pt x="206" y="47"/>
                    <a:pt x="206" y="47"/>
                  </a:cubicBezTo>
                  <a:cubicBezTo>
                    <a:pt x="219" y="47"/>
                    <a:pt x="230" y="37"/>
                    <a:pt x="230" y="24"/>
                  </a:cubicBezTo>
                  <a:cubicBezTo>
                    <a:pt x="230" y="11"/>
                    <a:pt x="219" y="0"/>
                    <a:pt x="206"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7"/>
            <p:cNvSpPr/>
            <p:nvPr/>
          </p:nvSpPr>
          <p:spPr bwMode="auto">
            <a:xfrm>
              <a:off x="4476" y="1390"/>
              <a:ext cx="963" cy="1052"/>
            </a:xfrm>
            <a:custGeom>
              <a:avLst/>
              <a:gdLst>
                <a:gd name="T0" fmla="*/ 195 w 210"/>
                <a:gd name="T1" fmla="*/ 21 h 230"/>
                <a:gd name="T2" fmla="*/ 193 w 210"/>
                <a:gd name="T3" fmla="*/ 21 h 230"/>
                <a:gd name="T4" fmla="*/ 112 w 210"/>
                <a:gd name="T5" fmla="*/ 21 h 230"/>
                <a:gd name="T6" fmla="*/ 114 w 210"/>
                <a:gd name="T7" fmla="*/ 15 h 230"/>
                <a:gd name="T8" fmla="*/ 99 w 210"/>
                <a:gd name="T9" fmla="*/ 0 h 230"/>
                <a:gd name="T10" fmla="*/ 74 w 210"/>
                <a:gd name="T11" fmla="*/ 0 h 230"/>
                <a:gd name="T12" fmla="*/ 60 w 210"/>
                <a:gd name="T13" fmla="*/ 15 h 230"/>
                <a:gd name="T14" fmla="*/ 61 w 210"/>
                <a:gd name="T15" fmla="*/ 21 h 230"/>
                <a:gd name="T16" fmla="*/ 15 w 210"/>
                <a:gd name="T17" fmla="*/ 21 h 230"/>
                <a:gd name="T18" fmla="*/ 0 w 210"/>
                <a:gd name="T19" fmla="*/ 31 h 230"/>
                <a:gd name="T20" fmla="*/ 0 w 210"/>
                <a:gd name="T21" fmla="*/ 32 h 230"/>
                <a:gd name="T22" fmla="*/ 15 w 210"/>
                <a:gd name="T23" fmla="*/ 42 h 230"/>
                <a:gd name="T24" fmla="*/ 193 w 210"/>
                <a:gd name="T25" fmla="*/ 42 h 230"/>
                <a:gd name="T26" fmla="*/ 193 w 210"/>
                <a:gd name="T27" fmla="*/ 210 h 230"/>
                <a:gd name="T28" fmla="*/ 15 w 210"/>
                <a:gd name="T29" fmla="*/ 210 h 230"/>
                <a:gd name="T30" fmla="*/ 0 w 210"/>
                <a:gd name="T31" fmla="*/ 219 h 230"/>
                <a:gd name="T32" fmla="*/ 0 w 210"/>
                <a:gd name="T33" fmla="*/ 221 h 230"/>
                <a:gd name="T34" fmla="*/ 15 w 210"/>
                <a:gd name="T35" fmla="*/ 230 h 230"/>
                <a:gd name="T36" fmla="*/ 193 w 210"/>
                <a:gd name="T37" fmla="*/ 230 h 230"/>
                <a:gd name="T38" fmla="*/ 195 w 210"/>
                <a:gd name="T39" fmla="*/ 230 h 230"/>
                <a:gd name="T40" fmla="*/ 210 w 210"/>
                <a:gd name="T41" fmla="*/ 230 h 230"/>
                <a:gd name="T42" fmla="*/ 210 w 210"/>
                <a:gd name="T43" fmla="*/ 221 h 230"/>
                <a:gd name="T44" fmla="*/ 210 w 210"/>
                <a:gd name="T45" fmla="*/ 219 h 230"/>
                <a:gd name="T46" fmla="*/ 210 w 210"/>
                <a:gd name="T47" fmla="*/ 32 h 230"/>
                <a:gd name="T48" fmla="*/ 210 w 210"/>
                <a:gd name="T49" fmla="*/ 31 h 230"/>
                <a:gd name="T50" fmla="*/ 210 w 210"/>
                <a:gd name="T51" fmla="*/ 21 h 230"/>
                <a:gd name="T52" fmla="*/ 195 w 210"/>
                <a:gd name="T53" fmla="*/ 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0" h="230">
                  <a:moveTo>
                    <a:pt x="195" y="21"/>
                  </a:moveTo>
                  <a:cubicBezTo>
                    <a:pt x="193" y="21"/>
                    <a:pt x="193" y="21"/>
                    <a:pt x="193" y="21"/>
                  </a:cubicBezTo>
                  <a:cubicBezTo>
                    <a:pt x="112" y="21"/>
                    <a:pt x="112" y="21"/>
                    <a:pt x="112" y="21"/>
                  </a:cubicBezTo>
                  <a:cubicBezTo>
                    <a:pt x="113" y="19"/>
                    <a:pt x="114" y="17"/>
                    <a:pt x="114" y="15"/>
                  </a:cubicBezTo>
                  <a:cubicBezTo>
                    <a:pt x="114" y="7"/>
                    <a:pt x="107" y="0"/>
                    <a:pt x="99" y="0"/>
                  </a:cubicBezTo>
                  <a:cubicBezTo>
                    <a:pt x="74" y="0"/>
                    <a:pt x="74" y="0"/>
                    <a:pt x="74" y="0"/>
                  </a:cubicBezTo>
                  <a:cubicBezTo>
                    <a:pt x="66" y="0"/>
                    <a:pt x="60" y="7"/>
                    <a:pt x="60" y="15"/>
                  </a:cubicBezTo>
                  <a:cubicBezTo>
                    <a:pt x="60" y="17"/>
                    <a:pt x="60" y="19"/>
                    <a:pt x="61" y="21"/>
                  </a:cubicBezTo>
                  <a:cubicBezTo>
                    <a:pt x="15" y="21"/>
                    <a:pt x="15" y="21"/>
                    <a:pt x="15" y="21"/>
                  </a:cubicBezTo>
                  <a:cubicBezTo>
                    <a:pt x="7" y="21"/>
                    <a:pt x="0" y="26"/>
                    <a:pt x="0" y="31"/>
                  </a:cubicBezTo>
                  <a:cubicBezTo>
                    <a:pt x="0" y="32"/>
                    <a:pt x="0" y="32"/>
                    <a:pt x="0" y="32"/>
                  </a:cubicBezTo>
                  <a:cubicBezTo>
                    <a:pt x="0" y="38"/>
                    <a:pt x="7" y="42"/>
                    <a:pt x="15" y="42"/>
                  </a:cubicBezTo>
                  <a:cubicBezTo>
                    <a:pt x="193" y="42"/>
                    <a:pt x="193" y="42"/>
                    <a:pt x="193" y="42"/>
                  </a:cubicBezTo>
                  <a:cubicBezTo>
                    <a:pt x="193" y="210"/>
                    <a:pt x="193" y="210"/>
                    <a:pt x="193" y="210"/>
                  </a:cubicBezTo>
                  <a:cubicBezTo>
                    <a:pt x="15" y="210"/>
                    <a:pt x="15" y="210"/>
                    <a:pt x="15" y="210"/>
                  </a:cubicBezTo>
                  <a:cubicBezTo>
                    <a:pt x="7" y="210"/>
                    <a:pt x="0" y="214"/>
                    <a:pt x="0" y="219"/>
                  </a:cubicBezTo>
                  <a:cubicBezTo>
                    <a:pt x="0" y="221"/>
                    <a:pt x="0" y="221"/>
                    <a:pt x="0" y="221"/>
                  </a:cubicBezTo>
                  <a:cubicBezTo>
                    <a:pt x="0" y="226"/>
                    <a:pt x="7" y="230"/>
                    <a:pt x="15" y="230"/>
                  </a:cubicBezTo>
                  <a:cubicBezTo>
                    <a:pt x="193" y="230"/>
                    <a:pt x="193" y="230"/>
                    <a:pt x="193" y="230"/>
                  </a:cubicBezTo>
                  <a:cubicBezTo>
                    <a:pt x="195" y="230"/>
                    <a:pt x="195" y="230"/>
                    <a:pt x="195" y="230"/>
                  </a:cubicBezTo>
                  <a:cubicBezTo>
                    <a:pt x="210" y="230"/>
                    <a:pt x="210" y="230"/>
                    <a:pt x="210" y="230"/>
                  </a:cubicBezTo>
                  <a:cubicBezTo>
                    <a:pt x="210" y="221"/>
                    <a:pt x="210" y="221"/>
                    <a:pt x="210" y="221"/>
                  </a:cubicBezTo>
                  <a:cubicBezTo>
                    <a:pt x="210" y="219"/>
                    <a:pt x="210" y="219"/>
                    <a:pt x="210" y="219"/>
                  </a:cubicBezTo>
                  <a:cubicBezTo>
                    <a:pt x="210" y="32"/>
                    <a:pt x="210" y="32"/>
                    <a:pt x="210" y="32"/>
                  </a:cubicBezTo>
                  <a:cubicBezTo>
                    <a:pt x="210" y="31"/>
                    <a:pt x="210" y="31"/>
                    <a:pt x="210" y="31"/>
                  </a:cubicBezTo>
                  <a:cubicBezTo>
                    <a:pt x="210" y="21"/>
                    <a:pt x="210" y="21"/>
                    <a:pt x="210" y="21"/>
                  </a:cubicBezTo>
                  <a:lnTo>
                    <a:pt x="195" y="21"/>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8"/>
            <p:cNvSpPr/>
            <p:nvPr/>
          </p:nvSpPr>
          <p:spPr bwMode="auto">
            <a:xfrm>
              <a:off x="4545" y="2478"/>
              <a:ext cx="706" cy="476"/>
            </a:xfrm>
            <a:custGeom>
              <a:avLst/>
              <a:gdLst>
                <a:gd name="T0" fmla="*/ 149 w 154"/>
                <a:gd name="T1" fmla="*/ 82 h 104"/>
                <a:gd name="T2" fmla="*/ 87 w 154"/>
                <a:gd name="T3" fmla="*/ 5 h 104"/>
                <a:gd name="T4" fmla="*/ 78 w 154"/>
                <a:gd name="T5" fmla="*/ 0 h 104"/>
                <a:gd name="T6" fmla="*/ 78 w 154"/>
                <a:gd name="T7" fmla="*/ 0 h 104"/>
                <a:gd name="T8" fmla="*/ 77 w 154"/>
                <a:gd name="T9" fmla="*/ 0 h 104"/>
                <a:gd name="T10" fmla="*/ 76 w 154"/>
                <a:gd name="T11" fmla="*/ 0 h 104"/>
                <a:gd name="T12" fmla="*/ 76 w 154"/>
                <a:gd name="T13" fmla="*/ 0 h 104"/>
                <a:gd name="T14" fmla="*/ 67 w 154"/>
                <a:gd name="T15" fmla="*/ 5 h 104"/>
                <a:gd name="T16" fmla="*/ 4 w 154"/>
                <a:gd name="T17" fmla="*/ 82 h 104"/>
                <a:gd name="T18" fmla="*/ 6 w 154"/>
                <a:gd name="T19" fmla="*/ 100 h 104"/>
                <a:gd name="T20" fmla="*/ 24 w 154"/>
                <a:gd name="T21" fmla="*/ 98 h 104"/>
                <a:gd name="T22" fmla="*/ 77 w 154"/>
                <a:gd name="T23" fmla="*/ 32 h 104"/>
                <a:gd name="T24" fmla="*/ 130 w 154"/>
                <a:gd name="T25" fmla="*/ 98 h 104"/>
                <a:gd name="T26" fmla="*/ 148 w 154"/>
                <a:gd name="T27" fmla="*/ 100 h 104"/>
                <a:gd name="T28" fmla="*/ 149 w 154"/>
                <a:gd name="T29"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104">
                  <a:moveTo>
                    <a:pt x="149" y="82"/>
                  </a:moveTo>
                  <a:cubicBezTo>
                    <a:pt x="87" y="5"/>
                    <a:pt x="87" y="5"/>
                    <a:pt x="87" y="5"/>
                  </a:cubicBezTo>
                  <a:cubicBezTo>
                    <a:pt x="84" y="2"/>
                    <a:pt x="81" y="0"/>
                    <a:pt x="78" y="0"/>
                  </a:cubicBezTo>
                  <a:cubicBezTo>
                    <a:pt x="78" y="0"/>
                    <a:pt x="78" y="0"/>
                    <a:pt x="78" y="0"/>
                  </a:cubicBezTo>
                  <a:cubicBezTo>
                    <a:pt x="77" y="0"/>
                    <a:pt x="77" y="0"/>
                    <a:pt x="77" y="0"/>
                  </a:cubicBezTo>
                  <a:cubicBezTo>
                    <a:pt x="76" y="0"/>
                    <a:pt x="76" y="0"/>
                    <a:pt x="76" y="0"/>
                  </a:cubicBezTo>
                  <a:cubicBezTo>
                    <a:pt x="76" y="0"/>
                    <a:pt x="76" y="0"/>
                    <a:pt x="76" y="0"/>
                  </a:cubicBezTo>
                  <a:cubicBezTo>
                    <a:pt x="72" y="0"/>
                    <a:pt x="69" y="2"/>
                    <a:pt x="67" y="5"/>
                  </a:cubicBezTo>
                  <a:cubicBezTo>
                    <a:pt x="4" y="82"/>
                    <a:pt x="4" y="82"/>
                    <a:pt x="4" y="82"/>
                  </a:cubicBezTo>
                  <a:cubicBezTo>
                    <a:pt x="0" y="88"/>
                    <a:pt x="0" y="96"/>
                    <a:pt x="6" y="100"/>
                  </a:cubicBezTo>
                  <a:cubicBezTo>
                    <a:pt x="11" y="104"/>
                    <a:pt x="19" y="103"/>
                    <a:pt x="24" y="98"/>
                  </a:cubicBezTo>
                  <a:cubicBezTo>
                    <a:pt x="77" y="32"/>
                    <a:pt x="77" y="32"/>
                    <a:pt x="77" y="32"/>
                  </a:cubicBezTo>
                  <a:cubicBezTo>
                    <a:pt x="130" y="98"/>
                    <a:pt x="130" y="98"/>
                    <a:pt x="130" y="98"/>
                  </a:cubicBezTo>
                  <a:cubicBezTo>
                    <a:pt x="134" y="103"/>
                    <a:pt x="142" y="104"/>
                    <a:pt x="148" y="100"/>
                  </a:cubicBezTo>
                  <a:cubicBezTo>
                    <a:pt x="153" y="96"/>
                    <a:pt x="154" y="88"/>
                    <a:pt x="149" y="82"/>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 name="矩形 13"/>
          <p:cNvSpPr/>
          <p:nvPr/>
        </p:nvSpPr>
        <p:spPr>
          <a:xfrm>
            <a:off x="3979655" y="3615590"/>
            <a:ext cx="6967654" cy="2598420"/>
          </a:xfrm>
          <a:prstGeom prst="rect">
            <a:avLst/>
          </a:prstGeom>
        </p:spPr>
        <p:txBody>
          <a:bodyPr wrap="square" lIns="105571" tIns="52784" rIns="105571" bIns="52784">
            <a:spAutoFit/>
          </a:bodyPr>
          <a:lstStyle/>
          <a:p>
            <a:pPr marL="285750" lvl="0" indent="-285750">
              <a:lnSpc>
                <a:spcPct val="150000"/>
              </a:lnSpc>
              <a:buClr>
                <a:srgbClr val="C00000"/>
              </a:buClr>
              <a:buFont typeface="Wingdings" panose="05000000000000000000" pitchFamily="2" charset="2"/>
              <a:buChar char="l"/>
              <a:defRPr/>
            </a:pPr>
            <a:r>
              <a:rPr b="1" dirty="0">
                <a:solidFill>
                  <a:srgbClr val="E7E6E6">
                    <a:lumMod val="10000"/>
                  </a:srgbClr>
                </a:solidFill>
                <a:latin typeface="微软雅黑" panose="020B0503020204020204" pitchFamily="34" charset="-122"/>
                <a:ea typeface="微软雅黑" panose="020B0503020204020204" pitchFamily="34" charset="-122"/>
                <a:sym typeface="微软雅黑" panose="020B0503020204020204" pitchFamily="34" charset="-122"/>
              </a:rPr>
              <a:t>坚持党对教育事业的全面领导，首先是思想政治领导</a:t>
            </a:r>
            <a:r>
              <a:rPr lang="zh-CN" b="1" dirty="0">
                <a:solidFill>
                  <a:srgbClr val="E7E6E6">
                    <a:lumMod val="10000"/>
                  </a:srgbClr>
                </a:solidFill>
                <a:latin typeface="微软雅黑" panose="020B0503020204020204" pitchFamily="34" charset="-122"/>
                <a:ea typeface="微软雅黑" panose="020B0503020204020204" pitchFamily="34" charset="-122"/>
                <a:sym typeface="微软雅黑" panose="020B0503020204020204" pitchFamily="34" charset="-122"/>
              </a:rPr>
              <a:t>；</a:t>
            </a:r>
            <a:endParaRPr b="1" dirty="0">
              <a:solidFill>
                <a:srgbClr val="E7E6E6">
                  <a:lumMod val="10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lvl="0" indent="-285750">
              <a:lnSpc>
                <a:spcPct val="150000"/>
              </a:lnSpc>
              <a:buClr>
                <a:srgbClr val="C00000"/>
              </a:buClr>
              <a:buFont typeface="Wingdings" panose="05000000000000000000" pitchFamily="2" charset="2"/>
              <a:buChar char="l"/>
              <a:defRPr/>
            </a:pPr>
            <a:endParaRPr lang="en-US" altLang="zh-CN" b="1" dirty="0">
              <a:solidFill>
                <a:srgbClr val="E7E6E6">
                  <a:lumMod val="10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lvl="0" indent="-285750">
              <a:lnSpc>
                <a:spcPct val="150000"/>
              </a:lnSpc>
              <a:buClr>
                <a:srgbClr val="C00000"/>
              </a:buClr>
              <a:buFont typeface="Wingdings" panose="05000000000000000000" pitchFamily="2" charset="2"/>
              <a:buChar char="l"/>
              <a:defRPr/>
            </a:pPr>
            <a:r>
              <a:rPr lang="zh-CN" altLang="en-US" b="1" dirty="0">
                <a:solidFill>
                  <a:srgbClr val="E7E6E6">
                    <a:lumMod val="10000"/>
                  </a:srgbClr>
                </a:solidFill>
                <a:latin typeface="微软雅黑" panose="020B0503020204020204" pitchFamily="34" charset="-122"/>
                <a:ea typeface="微软雅黑" panose="020B0503020204020204" pitchFamily="34" charset="-122"/>
                <a:sym typeface="微软雅黑" panose="020B0503020204020204" pitchFamily="34" charset="-122"/>
              </a:rPr>
              <a:t>坚持党对教育事业的全面领导，关键要落实落细做到位；</a:t>
            </a:r>
          </a:p>
          <a:p>
            <a:pPr marL="285750" lvl="0" indent="-285750">
              <a:lnSpc>
                <a:spcPct val="150000"/>
              </a:lnSpc>
              <a:buClr>
                <a:srgbClr val="C00000"/>
              </a:buClr>
              <a:buFont typeface="Wingdings" panose="05000000000000000000" pitchFamily="2" charset="2"/>
              <a:buChar char="l"/>
              <a:defRPr/>
            </a:pPr>
            <a:endParaRPr lang="zh-CN" altLang="en-US" b="1" dirty="0">
              <a:solidFill>
                <a:srgbClr val="E7E6E6">
                  <a:lumMod val="10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lvl="0" indent="-285750">
              <a:lnSpc>
                <a:spcPct val="150000"/>
              </a:lnSpc>
              <a:buClr>
                <a:srgbClr val="C00000"/>
              </a:buClr>
              <a:buFont typeface="Wingdings" panose="05000000000000000000" pitchFamily="2" charset="2"/>
              <a:buChar char="l"/>
              <a:defRPr/>
            </a:pPr>
            <a:r>
              <a:rPr lang="zh-CN" altLang="en-US" b="1" dirty="0">
                <a:solidFill>
                  <a:srgbClr val="E7E6E6">
                    <a:lumMod val="10000"/>
                  </a:srgbClr>
                </a:solidFill>
                <a:latin typeface="微软雅黑" panose="020B0503020204020204" pitchFamily="34" charset="-122"/>
                <a:ea typeface="微软雅黑" panose="020B0503020204020204" pitchFamily="34" charset="-122"/>
                <a:sym typeface="微软雅黑" panose="020B0503020204020204" pitchFamily="34" charset="-122"/>
              </a:rPr>
              <a:t>办好中国的事情，关键在党；实现中华民族伟大复兴，归根结底靠人才、靠教育 。 　　</a:t>
            </a:r>
            <a:endParaRPr kumimoji="0" lang="zh-CN" altLang="en-US"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1" name="组合 40">
            <a:extLst>
              <a:ext uri="{FF2B5EF4-FFF2-40B4-BE49-F238E27FC236}">
                <a16:creationId xmlns:a16="http://schemas.microsoft.com/office/drawing/2014/main" id="{39851C9A-92FB-45CF-930A-2A339203C21B}"/>
              </a:ext>
            </a:extLst>
          </p:cNvPr>
          <p:cNvGrpSpPr/>
          <p:nvPr/>
        </p:nvGrpSpPr>
        <p:grpSpPr>
          <a:xfrm>
            <a:off x="0" y="-89946"/>
            <a:ext cx="12192001" cy="900233"/>
            <a:chOff x="0" y="-89946"/>
            <a:chExt cx="12192001" cy="900233"/>
          </a:xfrm>
        </p:grpSpPr>
        <p:grpSp>
          <p:nvGrpSpPr>
            <p:cNvPr id="42" name="组合 41">
              <a:extLst>
                <a:ext uri="{FF2B5EF4-FFF2-40B4-BE49-F238E27FC236}">
                  <a16:creationId xmlns:a16="http://schemas.microsoft.com/office/drawing/2014/main" id="{2EE94692-06B8-4663-86FF-2CFECA44AAAD}"/>
                </a:ext>
              </a:extLst>
            </p:cNvPr>
            <p:cNvGrpSpPr/>
            <p:nvPr/>
          </p:nvGrpSpPr>
          <p:grpSpPr>
            <a:xfrm>
              <a:off x="0" y="-2407"/>
              <a:ext cx="12192000" cy="812694"/>
              <a:chOff x="0" y="-2407"/>
              <a:chExt cx="12192000" cy="812694"/>
            </a:xfrm>
          </p:grpSpPr>
          <p:pic>
            <p:nvPicPr>
              <p:cNvPr id="44" name="图片 43">
                <a:extLst>
                  <a:ext uri="{FF2B5EF4-FFF2-40B4-BE49-F238E27FC236}">
                    <a16:creationId xmlns:a16="http://schemas.microsoft.com/office/drawing/2014/main" id="{1808D8A5-1D3A-43A4-873F-7EE26A642B11}"/>
                  </a:ext>
                </a:extLst>
              </p:cNvPr>
              <p:cNvPicPr>
                <a:picLocks noChangeAspect="1"/>
              </p:cNvPicPr>
              <p:nvPr/>
            </p:nvPicPr>
            <p:blipFill>
              <a:blip r:embed="rId3"/>
              <a:stretch>
                <a:fillRect/>
              </a:stretch>
            </p:blipFill>
            <p:spPr>
              <a:xfrm>
                <a:off x="0" y="-2407"/>
                <a:ext cx="7894749" cy="812694"/>
              </a:xfrm>
              <a:prstGeom prst="rect">
                <a:avLst/>
              </a:prstGeom>
            </p:spPr>
          </p:pic>
          <p:pic>
            <p:nvPicPr>
              <p:cNvPr id="45" name="图片 44">
                <a:extLst>
                  <a:ext uri="{FF2B5EF4-FFF2-40B4-BE49-F238E27FC236}">
                    <a16:creationId xmlns:a16="http://schemas.microsoft.com/office/drawing/2014/main" id="{01887FD4-4907-48B1-B6F3-5EB5158F17ED}"/>
                  </a:ext>
                </a:extLst>
              </p:cNvPr>
              <p:cNvPicPr>
                <a:picLocks noChangeAspect="1"/>
              </p:cNvPicPr>
              <p:nvPr/>
            </p:nvPicPr>
            <p:blipFill>
              <a:blip r:embed="rId4"/>
              <a:stretch>
                <a:fillRect/>
              </a:stretch>
            </p:blipFill>
            <p:spPr>
              <a:xfrm>
                <a:off x="7308500" y="59975"/>
                <a:ext cx="4883500" cy="750312"/>
              </a:xfrm>
              <a:prstGeom prst="rect">
                <a:avLst/>
              </a:prstGeom>
            </p:spPr>
          </p:pic>
        </p:grpSp>
        <p:sp>
          <p:nvSpPr>
            <p:cNvPr id="43" name="文本框 42">
              <a:extLst>
                <a:ext uri="{FF2B5EF4-FFF2-40B4-BE49-F238E27FC236}">
                  <a16:creationId xmlns:a16="http://schemas.microsoft.com/office/drawing/2014/main" id="{4BA04829-688B-4EEC-AEAD-EB8C6493B98C}"/>
                </a:ext>
              </a:extLst>
            </p:cNvPr>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改革开放的未来思考</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anim calcmode="lin" valueType="num">
                                      <p:cBhvr>
                                        <p:cTn id="13" dur="300" fill="hold"/>
                                        <p:tgtEl>
                                          <p:spTgt spid="4"/>
                                        </p:tgtEl>
                                        <p:attrNameLst>
                                          <p:attrName>ppt_x</p:attrName>
                                        </p:attrNameLst>
                                      </p:cBhvr>
                                      <p:tavLst>
                                        <p:tav tm="0">
                                          <p:val>
                                            <p:strVal val="#ppt_x"/>
                                          </p:val>
                                        </p:tav>
                                        <p:tav tm="100000">
                                          <p:val>
                                            <p:strVal val="#ppt_x"/>
                                          </p:val>
                                        </p:tav>
                                      </p:tavLst>
                                    </p:anim>
                                    <p:anim calcmode="lin" valueType="num">
                                      <p:cBhvr>
                                        <p:cTn id="14" dur="3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par>
                          <p:cTn id="23" fill="hold">
                            <p:stCondLst>
                              <p:cond delay="1500"/>
                            </p:stCondLst>
                            <p:childTnLst>
                              <p:par>
                                <p:cTn id="24" presetID="22" presetClass="entr" presetSubtype="1"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7"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3664" r="3856" b="8626"/>
          <a:stretch>
            <a:fillRect/>
          </a:stretch>
        </p:blipFill>
        <p:spPr>
          <a:xfrm>
            <a:off x="0" y="4499429"/>
            <a:ext cx="12195004" cy="2358571"/>
          </a:xfrm>
          <a:prstGeom prst="rect">
            <a:avLst/>
          </a:prstGeom>
        </p:spPr>
      </p:pic>
      <p:grpSp>
        <p:nvGrpSpPr>
          <p:cNvPr id="2" name="组合 1"/>
          <p:cNvGrpSpPr/>
          <p:nvPr/>
        </p:nvGrpSpPr>
        <p:grpSpPr>
          <a:xfrm>
            <a:off x="2519440" y="617805"/>
            <a:ext cx="7153119" cy="1323439"/>
            <a:chOff x="2522270" y="1849028"/>
            <a:chExt cx="7153119" cy="1323439"/>
          </a:xfrm>
        </p:grpSpPr>
        <p:grpSp>
          <p:nvGrpSpPr>
            <p:cNvPr id="17" name="组合 16"/>
            <p:cNvGrpSpPr/>
            <p:nvPr/>
          </p:nvGrpSpPr>
          <p:grpSpPr>
            <a:xfrm>
              <a:off x="2522270" y="1875972"/>
              <a:ext cx="7147455" cy="1245685"/>
              <a:chOff x="3830928" y="2429384"/>
              <a:chExt cx="5114253" cy="891331"/>
            </a:xfrm>
          </p:grpSpPr>
          <p:grpSp>
            <p:nvGrpSpPr>
              <p:cNvPr id="18" name="组合 17"/>
              <p:cNvGrpSpPr/>
              <p:nvPr/>
            </p:nvGrpSpPr>
            <p:grpSpPr>
              <a:xfrm>
                <a:off x="3830928" y="2429384"/>
                <a:ext cx="1973016" cy="891331"/>
                <a:chOff x="1703471" y="5602900"/>
                <a:chExt cx="1890145" cy="789188"/>
              </a:xfrm>
            </p:grpSpPr>
            <p:grpSp>
              <p:nvGrpSpPr>
                <p:cNvPr id="31" name="组合 30"/>
                <p:cNvGrpSpPr/>
                <p:nvPr/>
              </p:nvGrpSpPr>
              <p:grpSpPr>
                <a:xfrm>
                  <a:off x="1703471" y="5602900"/>
                  <a:ext cx="887705" cy="789188"/>
                  <a:chOff x="9417944" y="647972"/>
                  <a:chExt cx="900000" cy="900000"/>
                </a:xfrm>
              </p:grpSpPr>
              <p:sp>
                <p:nvSpPr>
                  <p:cNvPr id="36" name="矩形 35"/>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7" name="直接连接符 36"/>
                  <p:cNvCxnSpPr>
                    <a:stCxn id="36" idx="0"/>
                    <a:endCxn id="36"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6" idx="1"/>
                    <a:endCxn id="36"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705910" y="5602900"/>
                  <a:ext cx="887706" cy="789188"/>
                  <a:chOff x="9417944" y="647972"/>
                  <a:chExt cx="900001" cy="900000"/>
                </a:xfrm>
              </p:grpSpPr>
              <p:sp>
                <p:nvSpPr>
                  <p:cNvPr id="33" name="矩形 32"/>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4" name="直接连接符 33"/>
                  <p:cNvCxnSpPr>
                    <a:stCxn id="33" idx="0"/>
                    <a:endCxn id="33"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1"/>
                    <a:endCxn id="33"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9" name="组合 18"/>
              <p:cNvGrpSpPr/>
              <p:nvPr/>
            </p:nvGrpSpPr>
            <p:grpSpPr>
              <a:xfrm>
                <a:off x="5923708" y="2429384"/>
                <a:ext cx="3021473" cy="891331"/>
                <a:chOff x="1703471" y="5602900"/>
                <a:chExt cx="2894565" cy="789188"/>
              </a:xfrm>
            </p:grpSpPr>
            <p:grpSp>
              <p:nvGrpSpPr>
                <p:cNvPr id="20" name="组合 19"/>
                <p:cNvGrpSpPr/>
                <p:nvPr/>
              </p:nvGrpSpPr>
              <p:grpSpPr>
                <a:xfrm>
                  <a:off x="1703471" y="5602900"/>
                  <a:ext cx="887705" cy="789188"/>
                  <a:chOff x="9417944" y="647972"/>
                  <a:chExt cx="900000" cy="900000"/>
                </a:xfrm>
              </p:grpSpPr>
              <p:sp>
                <p:nvSpPr>
                  <p:cNvPr id="28" name="矩形 27"/>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9" name="直接连接符 28"/>
                  <p:cNvCxnSpPr>
                    <a:stCxn id="28" idx="0"/>
                    <a:endCxn id="28"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8" idx="1"/>
                    <a:endCxn id="28"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2705912" y="5602900"/>
                  <a:ext cx="1892124" cy="789188"/>
                  <a:chOff x="9417944" y="647972"/>
                  <a:chExt cx="1918330" cy="900000"/>
                </a:xfrm>
              </p:grpSpPr>
              <p:sp>
                <p:nvSpPr>
                  <p:cNvPr id="22" name="矩形 21"/>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3" name="直接连接符 22"/>
                  <p:cNvCxnSpPr>
                    <a:stCxn id="22" idx="0"/>
                    <a:endCxn id="22"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2" idx="1"/>
                    <a:endCxn id="22"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0436273"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6" name="直接连接符 25"/>
                  <p:cNvCxnSpPr>
                    <a:stCxn id="25" idx="0"/>
                    <a:endCxn id="25" idx="2"/>
                  </p:cNvCxnSpPr>
                  <p:nvPr/>
                </p:nvCxnSpPr>
                <p:spPr>
                  <a:xfrm>
                    <a:off x="10886273"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5" idx="1"/>
                    <a:endCxn id="25" idx="3"/>
                  </p:cNvCxnSpPr>
                  <p:nvPr/>
                </p:nvCxnSpPr>
                <p:spPr>
                  <a:xfrm>
                    <a:off x="10436274"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sp>
          <p:nvSpPr>
            <p:cNvPr id="39" name="文本框 38"/>
            <p:cNvSpPr txBox="1"/>
            <p:nvPr/>
          </p:nvSpPr>
          <p:spPr bwMode="auto">
            <a:xfrm>
              <a:off x="2684206" y="1849028"/>
              <a:ext cx="6991183" cy="1323439"/>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pPr algn="dist" eaLnBrk="1" fontAlgn="auto" hangingPunct="1">
                <a:spcBef>
                  <a:spcPts val="0"/>
                </a:spcBef>
                <a:spcAft>
                  <a:spcPts val="0"/>
                </a:spcAft>
                <a:defRPr/>
              </a:pPr>
              <a:r>
                <a:rPr lang="zh-CN" altLang="en-US" sz="8000" b="0" dirty="0">
                  <a:solidFill>
                    <a:srgbClr val="C00000"/>
                  </a:solidFill>
                  <a:sym typeface="微软雅黑" panose="020B0503020204020204" pitchFamily="34" charset="-122"/>
                </a:rPr>
                <a:t>感谢观看</a:t>
              </a:r>
              <a:r>
                <a:rPr lang="zh-CN" altLang="en-US" sz="80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gr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7765" y="499029"/>
            <a:ext cx="2207342" cy="1560993"/>
          </a:xfrm>
          <a:prstGeom prst="rect">
            <a:avLst/>
          </a:prstGeom>
        </p:spPr>
      </p:pic>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rcRect l="36639" t="3180" b="80236"/>
          <a:stretch>
            <a:fillRect/>
          </a:stretch>
        </p:blipFill>
        <p:spPr>
          <a:xfrm flipH="1">
            <a:off x="0" y="-1083"/>
            <a:ext cx="4333083" cy="1552794"/>
          </a:xfrm>
          <a:custGeom>
            <a:avLst/>
            <a:gdLst>
              <a:gd name="connsiteX0" fmla="*/ 0 w 5174157"/>
              <a:gd name="connsiteY0" fmla="*/ 0 h 1854200"/>
              <a:gd name="connsiteX1" fmla="*/ 5174157 w 5174157"/>
              <a:gd name="connsiteY1" fmla="*/ 0 h 1854200"/>
              <a:gd name="connsiteX2" fmla="*/ 5174157 w 5174157"/>
              <a:gd name="connsiteY2" fmla="*/ 1854200 h 1854200"/>
              <a:gd name="connsiteX3" fmla="*/ 0 w 5174157"/>
              <a:gd name="connsiteY3" fmla="*/ 1854200 h 1854200"/>
            </a:gdLst>
            <a:ahLst/>
            <a:cxnLst>
              <a:cxn ang="0">
                <a:pos x="connsiteX0" y="connsiteY0"/>
              </a:cxn>
              <a:cxn ang="0">
                <a:pos x="connsiteX1" y="connsiteY1"/>
              </a:cxn>
              <a:cxn ang="0">
                <a:pos x="connsiteX2" y="connsiteY2"/>
              </a:cxn>
              <a:cxn ang="0">
                <a:pos x="connsiteX3" y="connsiteY3"/>
              </a:cxn>
            </a:cxnLst>
            <a:rect l="l" t="t" r="r" b="b"/>
            <a:pathLst>
              <a:path w="5174157" h="1854200">
                <a:moveTo>
                  <a:pt x="0" y="0"/>
                </a:moveTo>
                <a:lnTo>
                  <a:pt x="5174157" y="0"/>
                </a:lnTo>
                <a:lnTo>
                  <a:pt x="5174157" y="1854200"/>
                </a:lnTo>
                <a:lnTo>
                  <a:pt x="0" y="1854200"/>
                </a:lnTo>
                <a:close/>
              </a:path>
            </a:pathLst>
          </a:custGeom>
        </p:spPr>
      </p:pic>
      <p:sp>
        <p:nvSpPr>
          <p:cNvPr id="53" name="文本框 52"/>
          <p:cNvSpPr txBox="1"/>
          <p:nvPr/>
        </p:nvSpPr>
        <p:spPr>
          <a:xfrm>
            <a:off x="3131249" y="2591046"/>
            <a:ext cx="6098146" cy="1569660"/>
          </a:xfrm>
          <a:prstGeom prst="rect">
            <a:avLst/>
          </a:prstGeom>
          <a:noFill/>
        </p:spPr>
        <p:txBody>
          <a:bodyPr wrap="square">
            <a:spAutoFit/>
          </a:bodyPr>
          <a:lstStyle/>
          <a:p>
            <a:r>
              <a:rPr lang="zh-CN" altLang="en-US" sz="2400" b="1" dirty="0"/>
              <a:t>小组：摸划混摆组</a:t>
            </a:r>
          </a:p>
          <a:p>
            <a:r>
              <a:rPr lang="zh-CN" altLang="en-US" sz="2400" b="1" dirty="0"/>
              <a:t>主讲人：刘宇、邱乐乐</a:t>
            </a:r>
          </a:p>
          <a:p>
            <a:r>
              <a:rPr lang="en-US" altLang="zh-CN" sz="2400" b="1" dirty="0"/>
              <a:t>ppt</a:t>
            </a:r>
            <a:r>
              <a:rPr lang="zh-CN" altLang="en-US" sz="2400" b="1" dirty="0"/>
              <a:t>制作：刘宇，邱乐乐</a:t>
            </a:r>
          </a:p>
          <a:p>
            <a:r>
              <a:rPr lang="zh-CN" altLang="en-US" sz="2400" b="1" dirty="0"/>
              <a:t>资料收集：汪明哲，邱乐乐，刘宇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itds3"/>
          <p:cNvGrpSpPr/>
          <p:nvPr/>
        </p:nvGrpSpPr>
        <p:grpSpPr>
          <a:xfrm>
            <a:off x="1043121" y="1686803"/>
            <a:ext cx="501650" cy="330200"/>
            <a:chOff x="2762976" y="2497837"/>
            <a:chExt cx="501650" cy="330200"/>
          </a:xfrm>
        </p:grpSpPr>
        <p:sp>
          <p:nvSpPr>
            <p:cNvPr id="3"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6" name="Aitds4"/>
          <p:cNvGrpSpPr/>
          <p:nvPr/>
        </p:nvGrpSpPr>
        <p:grpSpPr bwMode="auto">
          <a:xfrm>
            <a:off x="1551121" y="1573479"/>
            <a:ext cx="9541423" cy="734293"/>
            <a:chOff x="0" y="190605"/>
            <a:chExt cx="9538446" cy="733460"/>
          </a:xfrm>
        </p:grpSpPr>
        <p:sp>
          <p:nvSpPr>
            <p:cNvPr id="7" name="Aitds4-1"/>
            <p:cNvSpPr>
              <a:spLocks noChangeArrowheads="1"/>
            </p:cNvSpPr>
            <p:nvPr/>
          </p:nvSpPr>
          <p:spPr bwMode="auto">
            <a:xfrm>
              <a:off x="81384" y="190605"/>
              <a:ext cx="9457062" cy="733460"/>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9" name="Aitds3"/>
          <p:cNvSpPr/>
          <p:nvPr/>
        </p:nvSpPr>
        <p:spPr>
          <a:xfrm>
            <a:off x="1770657" y="1657436"/>
            <a:ext cx="9147714" cy="597921"/>
          </a:xfrm>
          <a:prstGeom prst="rect">
            <a:avLst/>
          </a:prstGeom>
        </p:spPr>
        <p:txBody>
          <a:bodyPr wrap="square">
            <a:spAutoFit/>
          </a:bodyPr>
          <a:lstStyle/>
          <a:p>
            <a:pPr algn="just">
              <a:lnSpc>
                <a:spcPct val="130000"/>
              </a:lnSpc>
            </a:pPr>
            <a:r>
              <a:rPr lang="zh-CN" altLang="en-US" sz="2800" b="1" dirty="0">
                <a:latin typeface="微软雅黑" panose="020B0503020204020204" pitchFamily="34" charset="-122"/>
                <a:ea typeface="微软雅黑" panose="020B0503020204020204" pitchFamily="34" charset="-122"/>
                <a:cs typeface="+mn-ea"/>
                <a:sym typeface="微软雅黑" panose="020B0503020204020204" pitchFamily="34" charset="-122"/>
              </a:rPr>
              <a:t>为什么说教育的改革开放是党的一次伟大觉醒？</a:t>
            </a:r>
          </a:p>
        </p:txBody>
      </p:sp>
      <p:sp>
        <p:nvSpPr>
          <p:cNvPr id="16" name="文本框 15"/>
          <p:cNvSpPr txBox="1"/>
          <p:nvPr/>
        </p:nvSpPr>
        <p:spPr>
          <a:xfrm>
            <a:off x="1043305" y="2694940"/>
            <a:ext cx="9899650" cy="3539430"/>
          </a:xfrm>
          <a:prstGeom prst="rect">
            <a:avLst/>
          </a:prstGeom>
          <a:noFill/>
        </p:spPr>
        <p:txBody>
          <a:bodyPr wrap="square" rtlCol="0">
            <a:spAutoFit/>
          </a:bodyPr>
          <a:lstStyle/>
          <a:p>
            <a:r>
              <a:rPr lang="en-US" sz="2800" b="1" dirty="0">
                <a:latin typeface="微软雅黑" panose="020B0503020204020204" pitchFamily="34" charset="-122"/>
                <a:ea typeface="微软雅黑" panose="020B0503020204020204" pitchFamily="34" charset="-122"/>
                <a:sym typeface="+mn-ea"/>
              </a:rPr>
              <a:t>·</a:t>
            </a:r>
            <a:r>
              <a:rPr sz="2800" b="1" dirty="0" err="1">
                <a:latin typeface="微软雅黑" panose="020B0503020204020204" pitchFamily="34" charset="-122"/>
                <a:ea typeface="微软雅黑" panose="020B0503020204020204" pitchFamily="34" charset="-122"/>
                <a:sym typeface="+mn-ea"/>
              </a:rPr>
              <a:t>伟大觉醒基于对党和国家前途命运的深刻把握</a:t>
            </a:r>
            <a:endParaRPr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伟大觉醒基于对社会主义革命和建设实践的深刻总结</a:t>
            </a:r>
            <a:endParaRPr lang="zh-CN" altLang="en-US"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伟大觉醒基于对时代潮流的深刻洞察</a:t>
            </a:r>
            <a:endParaRPr lang="zh-CN" altLang="en-US"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伟大觉醒基于对人民群众期盼和需要的深刻体悟</a:t>
            </a:r>
            <a:endParaRPr lang="zh-CN" altLang="en-US"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伟大觉醒是由党的性质宗旨和理想信念所决定的</a:t>
            </a:r>
            <a:endParaRPr lang="zh-CN" altLang="en-US"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伟大觉醒是在马克思主义的科学指引下进行的</a:t>
            </a:r>
            <a:endParaRPr lang="zh-CN" altLang="en-US"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伟大觉醒展现了人民群众创造历史的生动实践</a:t>
            </a:r>
            <a:endParaRPr lang="zh-CN" altLang="en-US"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党的伟大觉醒孕育的伟大创造深刻改变了中国</a:t>
            </a:r>
            <a:endParaRPr lang="zh-CN" altLang="en-US" sz="2800" b="1" dirty="0">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38795E25-9E65-42D6-A029-4449A37344B4}"/>
              </a:ext>
            </a:extLst>
          </p:cNvPr>
          <p:cNvGrpSpPr/>
          <p:nvPr/>
        </p:nvGrpSpPr>
        <p:grpSpPr>
          <a:xfrm>
            <a:off x="0" y="-89946"/>
            <a:ext cx="12192001" cy="900233"/>
            <a:chOff x="0" y="-89946"/>
            <a:chExt cx="12192001" cy="900233"/>
          </a:xfrm>
        </p:grpSpPr>
        <p:grpSp>
          <p:nvGrpSpPr>
            <p:cNvPr id="12" name="组合 11">
              <a:extLst>
                <a:ext uri="{FF2B5EF4-FFF2-40B4-BE49-F238E27FC236}">
                  <a16:creationId xmlns:a16="http://schemas.microsoft.com/office/drawing/2014/main" id="{E93D3D1A-C94D-4366-84F9-7D634B395627}"/>
                </a:ext>
              </a:extLst>
            </p:cNvPr>
            <p:cNvGrpSpPr/>
            <p:nvPr/>
          </p:nvGrpSpPr>
          <p:grpSpPr>
            <a:xfrm>
              <a:off x="0" y="-2407"/>
              <a:ext cx="12192000" cy="812694"/>
              <a:chOff x="0" y="-2407"/>
              <a:chExt cx="12192000" cy="812694"/>
            </a:xfrm>
          </p:grpSpPr>
          <p:pic>
            <p:nvPicPr>
              <p:cNvPr id="14" name="图片 13">
                <a:extLst>
                  <a:ext uri="{FF2B5EF4-FFF2-40B4-BE49-F238E27FC236}">
                    <a16:creationId xmlns:a16="http://schemas.microsoft.com/office/drawing/2014/main" id="{CFE9B762-C69D-47D4-835D-C329C52F9381}"/>
                  </a:ext>
                </a:extLst>
              </p:cNvPr>
              <p:cNvPicPr>
                <a:picLocks noChangeAspect="1"/>
              </p:cNvPicPr>
              <p:nvPr/>
            </p:nvPicPr>
            <p:blipFill>
              <a:blip r:embed="rId3"/>
              <a:stretch>
                <a:fillRect/>
              </a:stretch>
            </p:blipFill>
            <p:spPr>
              <a:xfrm>
                <a:off x="0" y="-2407"/>
                <a:ext cx="7894749" cy="812694"/>
              </a:xfrm>
              <a:prstGeom prst="rect">
                <a:avLst/>
              </a:prstGeom>
            </p:spPr>
          </p:pic>
          <p:pic>
            <p:nvPicPr>
              <p:cNvPr id="15" name="图片 14">
                <a:extLst>
                  <a:ext uri="{FF2B5EF4-FFF2-40B4-BE49-F238E27FC236}">
                    <a16:creationId xmlns:a16="http://schemas.microsoft.com/office/drawing/2014/main" id="{6F31CFC0-D720-4B70-A7DC-5C34D08F9DCE}"/>
                  </a:ext>
                </a:extLst>
              </p:cNvPr>
              <p:cNvPicPr>
                <a:picLocks noChangeAspect="1"/>
              </p:cNvPicPr>
              <p:nvPr/>
            </p:nvPicPr>
            <p:blipFill>
              <a:blip r:embed="rId4"/>
              <a:stretch>
                <a:fillRect/>
              </a:stretch>
            </p:blipFill>
            <p:spPr>
              <a:xfrm>
                <a:off x="7308500" y="59975"/>
                <a:ext cx="4883500" cy="750312"/>
              </a:xfrm>
              <a:prstGeom prst="rect">
                <a:avLst/>
              </a:prstGeom>
            </p:spPr>
          </p:pic>
        </p:grpSp>
        <p:sp>
          <p:nvSpPr>
            <p:cNvPr id="13" name="文本框 12">
              <a:extLst>
                <a:ext uri="{FF2B5EF4-FFF2-40B4-BE49-F238E27FC236}">
                  <a16:creationId xmlns:a16="http://schemas.microsoft.com/office/drawing/2014/main" id="{DE705975-FEA5-4DF5-A3D1-A6EA6D0A8CED}"/>
                </a:ext>
              </a:extLst>
            </p:cNvPr>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改革开放的未来思考</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0" y="4505274"/>
            <a:ext cx="12192000" cy="2352726"/>
          </a:xfrm>
          <a:prstGeom prst="rect">
            <a:avLst/>
          </a:prstGeom>
        </p:spPr>
      </p:pic>
      <p:pic>
        <p:nvPicPr>
          <p:cNvPr id="29" name="图片 28"/>
          <p:cNvPicPr>
            <a:picLocks noChangeAspect="1"/>
          </p:cNvPicPr>
          <p:nvPr/>
        </p:nvPicPr>
        <p:blipFill>
          <a:blip r:embed="rId14" cstate="print">
            <a:extLst>
              <a:ext uri="{28A0092B-C50C-407E-A947-70E740481C1C}">
                <a14:useLocalDpi xmlns:a14="http://schemas.microsoft.com/office/drawing/2010/main" val="0"/>
              </a:ext>
            </a:extLst>
          </a:blip>
          <a:srcRect l="36639" t="3180" b="80236"/>
          <a:stretch>
            <a:fillRect/>
          </a:stretch>
        </p:blipFill>
        <p:spPr>
          <a:xfrm flipH="1">
            <a:off x="0" y="-1083"/>
            <a:ext cx="4333083" cy="1552794"/>
          </a:xfrm>
          <a:custGeom>
            <a:avLst/>
            <a:gdLst>
              <a:gd name="connsiteX0" fmla="*/ 0 w 5174157"/>
              <a:gd name="connsiteY0" fmla="*/ 0 h 1854200"/>
              <a:gd name="connsiteX1" fmla="*/ 5174157 w 5174157"/>
              <a:gd name="connsiteY1" fmla="*/ 0 h 1854200"/>
              <a:gd name="connsiteX2" fmla="*/ 5174157 w 5174157"/>
              <a:gd name="connsiteY2" fmla="*/ 1854200 h 1854200"/>
              <a:gd name="connsiteX3" fmla="*/ 0 w 5174157"/>
              <a:gd name="connsiteY3" fmla="*/ 1854200 h 1854200"/>
            </a:gdLst>
            <a:ahLst/>
            <a:cxnLst>
              <a:cxn ang="0">
                <a:pos x="connsiteX0" y="connsiteY0"/>
              </a:cxn>
              <a:cxn ang="0">
                <a:pos x="connsiteX1" y="connsiteY1"/>
              </a:cxn>
              <a:cxn ang="0">
                <a:pos x="connsiteX2" y="connsiteY2"/>
              </a:cxn>
              <a:cxn ang="0">
                <a:pos x="connsiteX3" y="connsiteY3"/>
              </a:cxn>
            </a:cxnLst>
            <a:rect l="l" t="t" r="r" b="b"/>
            <a:pathLst>
              <a:path w="5174157" h="1854200">
                <a:moveTo>
                  <a:pt x="0" y="0"/>
                </a:moveTo>
                <a:lnTo>
                  <a:pt x="5174157" y="0"/>
                </a:lnTo>
                <a:lnTo>
                  <a:pt x="5174157" y="1854200"/>
                </a:lnTo>
                <a:lnTo>
                  <a:pt x="0" y="1854200"/>
                </a:lnTo>
                <a:close/>
              </a:path>
            </a:pathLst>
          </a:custGeom>
        </p:spPr>
      </p:pic>
      <p:sp>
        <p:nvSpPr>
          <p:cNvPr id="30" name="PA-102234"/>
          <p:cNvSpPr txBox="1"/>
          <p:nvPr>
            <p:custDataLst>
              <p:tags r:id="rId1"/>
            </p:custDataLst>
          </p:nvPr>
        </p:nvSpPr>
        <p:spPr>
          <a:xfrm>
            <a:off x="495622" y="1514057"/>
            <a:ext cx="41385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rPr>
              <a:t>目录</a:t>
            </a:r>
            <a:endParaRPr kumimoji="0" lang="en-US" altLang="zh-CN" sz="4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rPr>
              <a:t>CONTENTE</a:t>
            </a:r>
          </a:p>
        </p:txBody>
      </p:sp>
      <p:sp>
        <p:nvSpPr>
          <p:cNvPr id="31" name="PA-102235"/>
          <p:cNvSpPr/>
          <p:nvPr>
            <p:custDataLst>
              <p:tags r:id="rId2"/>
            </p:custDataLst>
          </p:nvPr>
        </p:nvSpPr>
        <p:spPr>
          <a:xfrm>
            <a:off x="5047678" y="1498148"/>
            <a:ext cx="6065712" cy="574802"/>
          </a:xfrm>
          <a:prstGeom prst="roundRect">
            <a:avLst>
              <a:gd name="adj" fmla="val 50000"/>
            </a:avLst>
          </a:prstGeom>
          <a:no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endParaRPr>
          </a:p>
        </p:txBody>
      </p:sp>
      <p:sp>
        <p:nvSpPr>
          <p:cNvPr id="32" name="PA-102236"/>
          <p:cNvSpPr txBox="1"/>
          <p:nvPr>
            <p:custDataLst>
              <p:tags r:id="rId3"/>
            </p:custDataLst>
          </p:nvPr>
        </p:nvSpPr>
        <p:spPr>
          <a:xfrm>
            <a:off x="5219683" y="1611190"/>
            <a:ext cx="5721702" cy="523220"/>
          </a:xfrm>
          <a:prstGeom prst="rect">
            <a:avLst/>
          </a:prstGeom>
          <a:noFill/>
          <a:effectLst/>
        </p:spPr>
        <p:txBody>
          <a:bodyPr wrap="square" rtlCol="0">
            <a:spAutoFit/>
          </a:bodyPr>
          <a:lstStyle/>
          <a:p>
            <a:pPr algn="ctr"/>
            <a:r>
              <a:rPr lang="zh-CN" altLang="en-US" sz="2800" b="1" kern="0" dirty="0">
                <a:solidFill>
                  <a:srgbClr val="C00000"/>
                </a:solidFill>
                <a:latin typeface="微软雅黑" panose="020B0503020204020204" pitchFamily="34" charset="-122"/>
                <a:ea typeface="微软雅黑" panose="020B0503020204020204" pitchFamily="34" charset="-122"/>
                <a:sym typeface="+mn-lt"/>
              </a:rPr>
              <a:t>教育改革开放的背景</a:t>
            </a:r>
          </a:p>
        </p:txBody>
      </p:sp>
      <p:sp>
        <p:nvSpPr>
          <p:cNvPr id="33" name="PA-102237"/>
          <p:cNvSpPr/>
          <p:nvPr>
            <p:custDataLst>
              <p:tags r:id="rId4"/>
            </p:custDataLst>
          </p:nvPr>
        </p:nvSpPr>
        <p:spPr>
          <a:xfrm>
            <a:off x="4326409" y="1479549"/>
            <a:ext cx="612000" cy="612000"/>
          </a:xfrm>
          <a:prstGeom prst="roundRect">
            <a:avLst>
              <a:gd name="adj" fmla="val 50000"/>
            </a:avLst>
          </a:prstGeom>
          <a:solidFill>
            <a:srgbClr val="C10001"/>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rPr>
              <a:t>一</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endParaRPr>
          </a:p>
        </p:txBody>
      </p:sp>
      <p:pic>
        <p:nvPicPr>
          <p:cNvPr id="43" name="PA-10224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a:xfrm>
            <a:off x="1570566" y="2511435"/>
            <a:ext cx="2134804" cy="2134804"/>
          </a:xfrm>
          <a:prstGeom prst="rect">
            <a:avLst/>
          </a:prstGeom>
        </p:spPr>
      </p:pic>
      <p:sp>
        <p:nvSpPr>
          <p:cNvPr id="44" name="PA-102235"/>
          <p:cNvSpPr/>
          <p:nvPr>
            <p:custDataLst>
              <p:tags r:id="rId6"/>
            </p:custDataLst>
          </p:nvPr>
        </p:nvSpPr>
        <p:spPr>
          <a:xfrm>
            <a:off x="5047678" y="2550660"/>
            <a:ext cx="6065712" cy="574802"/>
          </a:xfrm>
          <a:prstGeom prst="roundRect">
            <a:avLst>
              <a:gd name="adj" fmla="val 50000"/>
            </a:avLst>
          </a:prstGeom>
          <a:no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endParaRPr>
          </a:p>
        </p:txBody>
      </p:sp>
      <p:sp>
        <p:nvSpPr>
          <p:cNvPr id="45" name="PA-102236"/>
          <p:cNvSpPr txBox="1"/>
          <p:nvPr>
            <p:custDataLst>
              <p:tags r:id="rId7"/>
            </p:custDataLst>
          </p:nvPr>
        </p:nvSpPr>
        <p:spPr>
          <a:xfrm>
            <a:off x="5219683" y="2663702"/>
            <a:ext cx="5721702" cy="523220"/>
          </a:xfrm>
          <a:prstGeom prst="rect">
            <a:avLst/>
          </a:prstGeom>
          <a:noFill/>
          <a:effectLst/>
        </p:spPr>
        <p:txBody>
          <a:bodyPr wrap="square" rtlCol="0">
            <a:spAutoFit/>
          </a:bodyPr>
          <a:lstStyle/>
          <a:p>
            <a:pPr algn="ctr"/>
            <a:r>
              <a:rPr lang="zh-CN" altLang="en-US" sz="2800" b="1" kern="0" dirty="0">
                <a:solidFill>
                  <a:srgbClr val="C00000"/>
                </a:solidFill>
                <a:latin typeface="微软雅黑" panose="020B0503020204020204" pitchFamily="34" charset="-122"/>
                <a:ea typeface="微软雅黑" panose="020B0503020204020204" pitchFamily="34" charset="-122"/>
                <a:sym typeface="+mn-lt"/>
              </a:rPr>
              <a:t>改革开放至今的发展</a:t>
            </a:r>
          </a:p>
        </p:txBody>
      </p:sp>
      <p:sp>
        <p:nvSpPr>
          <p:cNvPr id="46" name="PA-102237"/>
          <p:cNvSpPr/>
          <p:nvPr>
            <p:custDataLst>
              <p:tags r:id="rId8"/>
            </p:custDataLst>
          </p:nvPr>
        </p:nvSpPr>
        <p:spPr>
          <a:xfrm>
            <a:off x="4326409" y="2532061"/>
            <a:ext cx="612000" cy="612000"/>
          </a:xfrm>
          <a:prstGeom prst="roundRect">
            <a:avLst>
              <a:gd name="adj" fmla="val 50000"/>
            </a:avLst>
          </a:prstGeom>
          <a:solidFill>
            <a:srgbClr val="C10001"/>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rPr>
              <a:t>二</a:t>
            </a:r>
          </a:p>
        </p:txBody>
      </p:sp>
      <p:sp>
        <p:nvSpPr>
          <p:cNvPr id="47" name="PA-102235"/>
          <p:cNvSpPr/>
          <p:nvPr>
            <p:custDataLst>
              <p:tags r:id="rId9"/>
            </p:custDataLst>
          </p:nvPr>
        </p:nvSpPr>
        <p:spPr>
          <a:xfrm>
            <a:off x="5047678" y="3603173"/>
            <a:ext cx="6065712" cy="574802"/>
          </a:xfrm>
          <a:prstGeom prst="roundRect">
            <a:avLst>
              <a:gd name="adj" fmla="val 50000"/>
            </a:avLst>
          </a:prstGeom>
          <a:no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endParaRPr>
          </a:p>
        </p:txBody>
      </p:sp>
      <p:sp>
        <p:nvSpPr>
          <p:cNvPr id="48" name="PA-102236"/>
          <p:cNvSpPr txBox="1"/>
          <p:nvPr>
            <p:custDataLst>
              <p:tags r:id="rId10"/>
            </p:custDataLst>
          </p:nvPr>
        </p:nvSpPr>
        <p:spPr>
          <a:xfrm>
            <a:off x="5219683" y="3716215"/>
            <a:ext cx="5721702" cy="443968"/>
          </a:xfrm>
          <a:prstGeom prst="rect">
            <a:avLst/>
          </a:prstGeom>
          <a:noFill/>
          <a:effectLst/>
        </p:spPr>
        <p:txBody>
          <a:bodyPr wrap="square" rtlCol="0">
            <a:spAutoFit/>
          </a:bodyPr>
          <a:lstStyle/>
          <a:p>
            <a:pPr lvl="0" algn="ctr" defTabSz="914400" eaLnBrk="0" hangingPunct="0">
              <a:lnSpc>
                <a:spcPts val="2665"/>
              </a:lnSpc>
              <a:defRPr/>
            </a:pPr>
            <a:r>
              <a:rPr lang="zh-CN" altLang="en-US" sz="2800" b="1" kern="0" dirty="0">
                <a:solidFill>
                  <a:srgbClr val="C00000"/>
                </a:solidFill>
                <a:latin typeface="微软雅黑" panose="020B0503020204020204" pitchFamily="34" charset="-122"/>
                <a:ea typeface="微软雅黑" panose="020B0503020204020204" pitchFamily="34" charset="-122"/>
                <a:cs typeface="阿里巴巴普惠体 Light"/>
                <a:sym typeface="微软雅黑" panose="020B0503020204020204" pitchFamily="34" charset="-122"/>
              </a:rPr>
              <a:t>改革开放的未来期望</a:t>
            </a:r>
          </a:p>
        </p:txBody>
      </p:sp>
      <p:sp>
        <p:nvSpPr>
          <p:cNvPr id="49" name="PA-102237"/>
          <p:cNvSpPr/>
          <p:nvPr>
            <p:custDataLst>
              <p:tags r:id="rId11"/>
            </p:custDataLst>
          </p:nvPr>
        </p:nvSpPr>
        <p:spPr>
          <a:xfrm>
            <a:off x="4326409" y="3584574"/>
            <a:ext cx="612000" cy="612000"/>
          </a:xfrm>
          <a:prstGeom prst="roundRect">
            <a:avLst>
              <a:gd name="adj" fmla="val 50000"/>
            </a:avLst>
          </a:prstGeom>
          <a:solidFill>
            <a:srgbClr val="C10001"/>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Light"/>
                <a:sym typeface="微软雅黑" panose="020B0503020204020204" pitchFamily="34" charset="-122"/>
              </a:rPr>
              <a:t>三</a:t>
            </a:r>
          </a:p>
        </p:txBody>
      </p:sp>
    </p:spTree>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3664" r="3856" b="8626"/>
          <a:stretch>
            <a:fillRect/>
          </a:stretch>
        </p:blipFill>
        <p:spPr>
          <a:xfrm>
            <a:off x="0" y="4499429"/>
            <a:ext cx="12195004" cy="2358571"/>
          </a:xfrm>
          <a:prstGeom prst="rect">
            <a:avLst/>
          </a:prstGeom>
        </p:spPr>
      </p:pic>
      <p:grpSp>
        <p:nvGrpSpPr>
          <p:cNvPr id="17" name="组合 16"/>
          <p:cNvGrpSpPr/>
          <p:nvPr/>
        </p:nvGrpSpPr>
        <p:grpSpPr>
          <a:xfrm>
            <a:off x="4254830" y="1904999"/>
            <a:ext cx="3682340" cy="838800"/>
            <a:chOff x="3830928" y="2429384"/>
            <a:chExt cx="4065795" cy="891331"/>
          </a:xfrm>
        </p:grpSpPr>
        <p:grpSp>
          <p:nvGrpSpPr>
            <p:cNvPr id="18" name="组合 17"/>
            <p:cNvGrpSpPr/>
            <p:nvPr/>
          </p:nvGrpSpPr>
          <p:grpSpPr>
            <a:xfrm>
              <a:off x="3830928" y="2429384"/>
              <a:ext cx="1973016" cy="891331"/>
              <a:chOff x="1703471" y="5602900"/>
              <a:chExt cx="1890145" cy="789188"/>
            </a:xfrm>
          </p:grpSpPr>
          <p:grpSp>
            <p:nvGrpSpPr>
              <p:cNvPr id="31" name="组合 30"/>
              <p:cNvGrpSpPr/>
              <p:nvPr/>
            </p:nvGrpSpPr>
            <p:grpSpPr>
              <a:xfrm>
                <a:off x="1703471" y="5602900"/>
                <a:ext cx="887705" cy="789188"/>
                <a:chOff x="9417944" y="647972"/>
                <a:chExt cx="900000" cy="900000"/>
              </a:xfrm>
            </p:grpSpPr>
            <p:sp>
              <p:nvSpPr>
                <p:cNvPr id="36" name="矩形 35"/>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7" name="直接连接符 36"/>
                <p:cNvCxnSpPr>
                  <a:stCxn id="36" idx="0"/>
                  <a:endCxn id="36"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6" idx="1"/>
                  <a:endCxn id="36"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705910" y="5602900"/>
                <a:ext cx="887706" cy="789188"/>
                <a:chOff x="9417944" y="647972"/>
                <a:chExt cx="900001" cy="900000"/>
              </a:xfrm>
            </p:grpSpPr>
            <p:sp>
              <p:nvSpPr>
                <p:cNvPr id="33" name="矩形 32"/>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4" name="直接连接符 33"/>
                <p:cNvCxnSpPr>
                  <a:stCxn id="33" idx="0"/>
                  <a:endCxn id="33"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1"/>
                  <a:endCxn id="33"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9" name="组合 18"/>
            <p:cNvGrpSpPr/>
            <p:nvPr/>
          </p:nvGrpSpPr>
          <p:grpSpPr>
            <a:xfrm>
              <a:off x="5923708" y="2429384"/>
              <a:ext cx="1973015" cy="891331"/>
              <a:chOff x="1703471" y="5602900"/>
              <a:chExt cx="1890144" cy="789188"/>
            </a:xfrm>
          </p:grpSpPr>
          <p:grpSp>
            <p:nvGrpSpPr>
              <p:cNvPr id="20" name="组合 19"/>
              <p:cNvGrpSpPr/>
              <p:nvPr/>
            </p:nvGrpSpPr>
            <p:grpSpPr>
              <a:xfrm>
                <a:off x="1703471" y="5602900"/>
                <a:ext cx="887705" cy="789188"/>
                <a:chOff x="9417944" y="647972"/>
                <a:chExt cx="900000" cy="900000"/>
              </a:xfrm>
            </p:grpSpPr>
            <p:sp>
              <p:nvSpPr>
                <p:cNvPr id="28" name="矩形 27"/>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9" name="直接连接符 28"/>
                <p:cNvCxnSpPr>
                  <a:stCxn id="28" idx="0"/>
                  <a:endCxn id="28"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8" idx="1"/>
                  <a:endCxn id="28"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2705909" y="5602900"/>
                <a:ext cx="887706" cy="789188"/>
                <a:chOff x="9417944" y="647972"/>
                <a:chExt cx="900001" cy="900000"/>
              </a:xfrm>
            </p:grpSpPr>
            <p:sp>
              <p:nvSpPr>
                <p:cNvPr id="22" name="矩形 21"/>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3" name="直接连接符 22"/>
                <p:cNvCxnSpPr>
                  <a:stCxn id="22" idx="0"/>
                  <a:endCxn id="22"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2" idx="1"/>
                  <a:endCxn id="22"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sp>
        <p:nvSpPr>
          <p:cNvPr id="39" name="文本框 38"/>
          <p:cNvSpPr txBox="1"/>
          <p:nvPr/>
        </p:nvSpPr>
        <p:spPr bwMode="auto">
          <a:xfrm>
            <a:off x="4305300" y="1905000"/>
            <a:ext cx="3676650" cy="830997"/>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pPr algn="dist" eaLnBrk="1" fontAlgn="auto" hangingPunct="1">
              <a:spcBef>
                <a:spcPts val="0"/>
              </a:spcBef>
              <a:spcAft>
                <a:spcPts val="0"/>
              </a:spcAft>
              <a:defRPr/>
            </a:pPr>
            <a:r>
              <a:rPr lang="zh-CN" altLang="en-US" sz="48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第一部分</a:t>
            </a:r>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7765" y="499029"/>
            <a:ext cx="2207342" cy="1560993"/>
          </a:xfrm>
          <a:prstGeom prst="rect">
            <a:avLst/>
          </a:prstGeom>
        </p:spPr>
      </p:pic>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rcRect l="36639" t="3180" b="80236"/>
          <a:stretch>
            <a:fillRect/>
          </a:stretch>
        </p:blipFill>
        <p:spPr>
          <a:xfrm flipH="1">
            <a:off x="0" y="-1083"/>
            <a:ext cx="4333083" cy="1552794"/>
          </a:xfrm>
          <a:custGeom>
            <a:avLst/>
            <a:gdLst>
              <a:gd name="connsiteX0" fmla="*/ 0 w 5174157"/>
              <a:gd name="connsiteY0" fmla="*/ 0 h 1854200"/>
              <a:gd name="connsiteX1" fmla="*/ 5174157 w 5174157"/>
              <a:gd name="connsiteY1" fmla="*/ 0 h 1854200"/>
              <a:gd name="connsiteX2" fmla="*/ 5174157 w 5174157"/>
              <a:gd name="connsiteY2" fmla="*/ 1854200 h 1854200"/>
              <a:gd name="connsiteX3" fmla="*/ 0 w 5174157"/>
              <a:gd name="connsiteY3" fmla="*/ 1854200 h 1854200"/>
            </a:gdLst>
            <a:ahLst/>
            <a:cxnLst>
              <a:cxn ang="0">
                <a:pos x="connsiteX0" y="connsiteY0"/>
              </a:cxn>
              <a:cxn ang="0">
                <a:pos x="connsiteX1" y="connsiteY1"/>
              </a:cxn>
              <a:cxn ang="0">
                <a:pos x="connsiteX2" y="connsiteY2"/>
              </a:cxn>
              <a:cxn ang="0">
                <a:pos x="connsiteX3" y="connsiteY3"/>
              </a:cxn>
            </a:cxnLst>
            <a:rect l="l" t="t" r="r" b="b"/>
            <a:pathLst>
              <a:path w="5174157" h="1854200">
                <a:moveTo>
                  <a:pt x="0" y="0"/>
                </a:moveTo>
                <a:lnTo>
                  <a:pt x="5174157" y="0"/>
                </a:lnTo>
                <a:lnTo>
                  <a:pt x="5174157" y="1854200"/>
                </a:lnTo>
                <a:lnTo>
                  <a:pt x="0" y="1854200"/>
                </a:lnTo>
                <a:close/>
              </a:path>
            </a:pathLst>
          </a:custGeom>
        </p:spPr>
      </p:pic>
      <p:sp>
        <p:nvSpPr>
          <p:cNvPr id="45" name="文本框 44"/>
          <p:cNvSpPr txBox="1"/>
          <p:nvPr/>
        </p:nvSpPr>
        <p:spPr bwMode="auto">
          <a:xfrm>
            <a:off x="691352" y="3003465"/>
            <a:ext cx="10809295" cy="1446550"/>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pPr algn="ctr"/>
            <a:r>
              <a:rPr lang="zh-CN" altLang="en-US" sz="8800" b="0" dirty="0">
                <a:solidFill>
                  <a:srgbClr val="C00000"/>
                </a:solidFill>
                <a:latin typeface="隶书" panose="02010509060101010101" pitchFamily="49" charset="-122"/>
                <a:ea typeface="隶书" panose="02010509060101010101" pitchFamily="49" charset="-122"/>
                <a:sym typeface="+mn-lt"/>
              </a:rPr>
              <a:t>教育改革开放的背景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barn(outVertical)">
                                      <p:cBhvr>
                                        <p:cTn id="11" dur="500"/>
                                        <p:tgtEl>
                                          <p:spTgt spid="39"/>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p:tgtEl>
                                          <p:spTgt spid="45"/>
                                        </p:tgtEl>
                                        <p:attrNameLst>
                                          <p:attrName>ppt_y</p:attrName>
                                        </p:attrNameLst>
                                      </p:cBhvr>
                                      <p:tavLst>
                                        <p:tav tm="0">
                                          <p:val>
                                            <p:strVal val="#ppt_y+#ppt_h*1.125000"/>
                                          </p:val>
                                        </p:tav>
                                        <p:tav tm="100000">
                                          <p:val>
                                            <p:strVal val="#ppt_y"/>
                                          </p:val>
                                        </p:tav>
                                      </p:tavLst>
                                    </p:anim>
                                    <p:animEffect transition="in" filter="wipe(up)">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0" cy="900233"/>
            <a:chOff x="0" y="-89946"/>
            <a:chExt cx="12192000"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3"/>
              <a:stretch>
                <a:fillRect/>
              </a:stretch>
            </p:blipFill>
            <p:spPr>
              <a:xfrm>
                <a:off x="0" y="-2407"/>
                <a:ext cx="7894749" cy="812694"/>
              </a:xfrm>
              <a:prstGeom prst="rect">
                <a:avLst/>
              </a:prstGeom>
            </p:spPr>
          </p:pic>
          <p:pic>
            <p:nvPicPr>
              <p:cNvPr id="18" name="图片 17"/>
              <p:cNvPicPr>
                <a:picLocks noChangeAspect="1"/>
              </p:cNvPicPr>
              <p:nvPr/>
            </p:nvPicPr>
            <p:blipFill>
              <a:blip r:embed="rId4"/>
              <a:stretch>
                <a:fillRect/>
              </a:stretch>
            </p:blipFill>
            <p:spPr>
              <a:xfrm>
                <a:off x="7308500" y="59975"/>
                <a:ext cx="4883500" cy="750312"/>
              </a:xfrm>
              <a:prstGeom prst="rect">
                <a:avLst/>
              </a:prstGeom>
            </p:spPr>
          </p:pic>
        </p:grpSp>
        <p:sp>
          <p:nvSpPr>
            <p:cNvPr id="23" name="文本框 22"/>
            <p:cNvSpPr txBox="1"/>
            <p:nvPr/>
          </p:nvSpPr>
          <p:spPr>
            <a:xfrm>
              <a:off x="1738648"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新中国建立以来的教育政策</a:t>
              </a:r>
            </a:p>
          </p:txBody>
        </p:sp>
      </p:grpSp>
      <p:grpSp>
        <p:nvGrpSpPr>
          <p:cNvPr id="20" name="Aitds3"/>
          <p:cNvGrpSpPr/>
          <p:nvPr/>
        </p:nvGrpSpPr>
        <p:grpSpPr>
          <a:xfrm>
            <a:off x="473328" y="1165230"/>
            <a:ext cx="501650" cy="330200"/>
            <a:chOff x="2762976" y="2497837"/>
            <a:chExt cx="501650" cy="330200"/>
          </a:xfrm>
        </p:grpSpPr>
        <p:sp>
          <p:nvSpPr>
            <p:cNvPr id="21"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5"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26" name="Aitds4"/>
          <p:cNvGrpSpPr/>
          <p:nvPr/>
        </p:nvGrpSpPr>
        <p:grpSpPr bwMode="auto">
          <a:xfrm>
            <a:off x="981328" y="1615438"/>
            <a:ext cx="8061730" cy="483962"/>
            <a:chOff x="0" y="190605"/>
            <a:chExt cx="8059216" cy="1153920"/>
          </a:xfrm>
        </p:grpSpPr>
        <p:sp>
          <p:nvSpPr>
            <p:cNvPr id="27" name="Aitds4-1"/>
            <p:cNvSpPr>
              <a:spLocks noChangeArrowheads="1"/>
            </p:cNvSpPr>
            <p:nvPr/>
          </p:nvSpPr>
          <p:spPr bwMode="auto">
            <a:xfrm>
              <a:off x="81384" y="190605"/>
              <a:ext cx="7977832" cy="1153920"/>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8"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9" name="Aitds3"/>
          <p:cNvSpPr/>
          <p:nvPr/>
        </p:nvSpPr>
        <p:spPr>
          <a:xfrm>
            <a:off x="1157320" y="1648001"/>
            <a:ext cx="7803375" cy="810260"/>
          </a:xfrm>
          <a:prstGeom prst="rect">
            <a:avLst/>
          </a:prstGeom>
        </p:spPr>
        <p:txBody>
          <a:bodyPr wrap="square">
            <a:spAutoFit/>
          </a:bodyPr>
          <a:lstStyle/>
          <a:p>
            <a:pPr algn="just">
              <a:lnSpc>
                <a:spcPct val="130000"/>
              </a:lnSpc>
            </a:pP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确定了</a:t>
            </a:r>
            <a:r>
              <a:rPr lang="en-US" altLang="zh-CN" b="1" dirty="0" err="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新中国的文化教育方针</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b="1" dirty="0" err="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民族的，科学的，大众的文化教育</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a:lnSpc>
                <a:spcPct val="130000"/>
              </a:lnSpc>
            </a:pPr>
            <a:endParaRPr lang="zh-CN" altLang="en-US"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0" name="Aitds4-2"/>
          <p:cNvSpPr txBox="1">
            <a:spLocks noChangeArrowheads="1"/>
          </p:cNvSpPr>
          <p:nvPr/>
        </p:nvSpPr>
        <p:spPr bwMode="auto">
          <a:xfrm>
            <a:off x="981328" y="1041208"/>
            <a:ext cx="5178000"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r>
              <a:rPr lang="en-US" altLang="zh-CN" sz="2400" b="1" dirty="0">
                <a:solidFill>
                  <a:srgbClr val="C00000"/>
                </a:solidFill>
                <a:latin typeface="微软雅黑" panose="020B0503020204020204" pitchFamily="34" charset="-122"/>
                <a:ea typeface="微软雅黑" panose="020B0503020204020204" pitchFamily="34" charset="-122"/>
                <a:cs typeface="+mn-ea"/>
                <a:sym typeface="+mn-lt"/>
              </a:rPr>
              <a:t>1949</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年第一次政协会议</a:t>
            </a:r>
            <a:endParaRPr lang="zh-CN" altLang="en-US" sz="2400" b="1"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31" name="Aitds3"/>
          <p:cNvGrpSpPr/>
          <p:nvPr/>
        </p:nvGrpSpPr>
        <p:grpSpPr>
          <a:xfrm>
            <a:off x="473329" y="2301730"/>
            <a:ext cx="501650" cy="330200"/>
            <a:chOff x="2762976" y="2497837"/>
            <a:chExt cx="501650" cy="330200"/>
          </a:xfrm>
        </p:grpSpPr>
        <p:sp>
          <p:nvSpPr>
            <p:cNvPr id="32"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3"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4"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35" name="Aitds4"/>
          <p:cNvGrpSpPr/>
          <p:nvPr/>
        </p:nvGrpSpPr>
        <p:grpSpPr bwMode="auto">
          <a:xfrm>
            <a:off x="981329" y="2751937"/>
            <a:ext cx="8061730" cy="539991"/>
            <a:chOff x="0" y="190605"/>
            <a:chExt cx="8059216" cy="1160018"/>
          </a:xfrm>
        </p:grpSpPr>
        <p:sp>
          <p:nvSpPr>
            <p:cNvPr id="36" name="Aitds4-1"/>
            <p:cNvSpPr>
              <a:spLocks noChangeArrowheads="1"/>
            </p:cNvSpPr>
            <p:nvPr/>
          </p:nvSpPr>
          <p:spPr bwMode="auto">
            <a:xfrm>
              <a:off x="81384" y="190605"/>
              <a:ext cx="7977832" cy="1160018"/>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7"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38" name="Aitds3"/>
          <p:cNvSpPr/>
          <p:nvPr/>
        </p:nvSpPr>
        <p:spPr>
          <a:xfrm>
            <a:off x="1150970" y="2903588"/>
            <a:ext cx="7803375" cy="347345"/>
          </a:xfrm>
          <a:prstGeom prst="rect">
            <a:avLst/>
          </a:prstGeom>
        </p:spPr>
        <p:txBody>
          <a:bodyPr wrap="square">
            <a:spAutoFit/>
          </a:bodyPr>
          <a:lstStyle/>
          <a:p>
            <a:pPr lvl="0" defTabSz="1087120">
              <a:lnSpc>
                <a:spcPts val="2000"/>
              </a:lnSpc>
              <a:spcBef>
                <a:spcPct val="20000"/>
              </a:spcBef>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确立了</a:t>
            </a:r>
            <a:r>
              <a:rPr lang="en-US" altLang="zh-CN" b="1" dirty="0" err="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新中国第一个学制</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,也是新中国成立后正式颁布实施的唯一一个学制</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9" name="Aitds4-2"/>
          <p:cNvSpPr txBox="1">
            <a:spLocks noChangeArrowheads="1"/>
          </p:cNvSpPr>
          <p:nvPr/>
        </p:nvSpPr>
        <p:spPr bwMode="auto">
          <a:xfrm>
            <a:off x="981328" y="2177708"/>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r>
              <a:rPr lang="en-US" altLang="zh-CN" sz="2400" b="1" dirty="0">
                <a:solidFill>
                  <a:srgbClr val="C00000"/>
                </a:solidFill>
                <a:latin typeface="微软雅黑" panose="020B0503020204020204" pitchFamily="34" charset="-122"/>
                <a:ea typeface="微软雅黑" panose="020B0503020204020204" pitchFamily="34" charset="-122"/>
                <a:cs typeface="+mn-ea"/>
                <a:sym typeface="+mn-lt"/>
              </a:rPr>
              <a:t>1951</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年</a:t>
            </a:r>
            <a:r>
              <a:rPr lang="en-US" altLang="zh-CN" sz="2400" b="1" dirty="0">
                <a:solidFill>
                  <a:srgbClr val="C00000"/>
                </a:solidFill>
                <a:latin typeface="微软雅黑" panose="020B0503020204020204" pitchFamily="34" charset="-122"/>
                <a:ea typeface="微软雅黑" panose="020B0503020204020204" pitchFamily="34" charset="-122"/>
                <a:cs typeface="+mn-ea"/>
                <a:sym typeface="+mn-lt"/>
              </a:rPr>
              <a:t>10</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月</a:t>
            </a:r>
            <a:r>
              <a:rPr lang="en-US" altLang="zh-CN" sz="2400" b="1" dirty="0">
                <a:solidFill>
                  <a:srgbClr val="C00000"/>
                </a:solidFill>
                <a:latin typeface="微软雅黑" panose="020B0503020204020204" pitchFamily="34" charset="-122"/>
                <a:ea typeface="微软雅黑" panose="020B0503020204020204" pitchFamily="34" charset="-122"/>
                <a:cs typeface="+mn-ea"/>
                <a:sym typeface="+mn-lt"/>
              </a:rPr>
              <a:t>1</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日</a:t>
            </a:r>
            <a:endParaRPr lang="zh-CN" altLang="en-US" sz="2400" b="1"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40" name="Aitds8"/>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a:xfrm>
            <a:off x="9280520" y="1970468"/>
            <a:ext cx="3847604" cy="5176684"/>
          </a:xfrm>
          <a:prstGeom prst="rect">
            <a:avLst/>
          </a:prstGeom>
        </p:spPr>
      </p:pic>
      <p:grpSp>
        <p:nvGrpSpPr>
          <p:cNvPr id="59" name="Aitds3"/>
          <p:cNvGrpSpPr/>
          <p:nvPr/>
        </p:nvGrpSpPr>
        <p:grpSpPr>
          <a:xfrm>
            <a:off x="466979" y="3415950"/>
            <a:ext cx="501650" cy="330200"/>
            <a:chOff x="2762976" y="2497837"/>
            <a:chExt cx="501650" cy="330200"/>
          </a:xfrm>
        </p:grpSpPr>
        <p:sp>
          <p:nvSpPr>
            <p:cNvPr id="60"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1"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2"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63" name="Aitds4"/>
          <p:cNvGrpSpPr/>
          <p:nvPr/>
        </p:nvGrpSpPr>
        <p:grpSpPr bwMode="auto">
          <a:xfrm>
            <a:off x="974979" y="3866157"/>
            <a:ext cx="8061730" cy="1247414"/>
            <a:chOff x="0" y="190605"/>
            <a:chExt cx="8059216" cy="1160018"/>
          </a:xfrm>
        </p:grpSpPr>
        <p:sp>
          <p:nvSpPr>
            <p:cNvPr id="64" name="Aitds4-1"/>
            <p:cNvSpPr>
              <a:spLocks noChangeArrowheads="1"/>
            </p:cNvSpPr>
            <p:nvPr/>
          </p:nvSpPr>
          <p:spPr bwMode="auto">
            <a:xfrm>
              <a:off x="81384" y="190605"/>
              <a:ext cx="7977832" cy="1160018"/>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5"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66" name="Aitds3"/>
          <p:cNvSpPr/>
          <p:nvPr/>
        </p:nvSpPr>
        <p:spPr>
          <a:xfrm>
            <a:off x="1157320" y="4006070"/>
            <a:ext cx="7803375" cy="915670"/>
          </a:xfrm>
          <a:prstGeom prst="rect">
            <a:avLst/>
          </a:prstGeom>
        </p:spPr>
        <p:txBody>
          <a:bodyPr wrap="square">
            <a:spAutoFit/>
          </a:bodyPr>
          <a:lstStyle/>
          <a:p>
            <a:pPr lvl="0" defTabSz="1087120">
              <a:lnSpc>
                <a:spcPts val="2000"/>
              </a:lnSpc>
              <a:spcBef>
                <a:spcPct val="20000"/>
              </a:spcBef>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大规模</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调整全国高等学校的院系设置</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，把效仿英式、美式构建的高校体系改造成效仿苏联式的高校体系。</a:t>
            </a:r>
          </a:p>
          <a:p>
            <a:pPr lvl="0" defTabSz="1087120">
              <a:lnSpc>
                <a:spcPts val="2000"/>
              </a:lnSpc>
              <a:spcBef>
                <a:spcPct val="20000"/>
              </a:spcBef>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20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世纪后半叶</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中国高等教育系统的基本格局由此发端</a:t>
            </a:r>
            <a:r>
              <a:rPr lang="zh-CN" altLang="en-US" sz="1200" dirty="0">
                <a:solidFill>
                  <a:schemeClr val="tx1">
                    <a:lumMod val="85000"/>
                    <a:lumOff val="15000"/>
                  </a:schemeClr>
                </a:solidFill>
                <a:cs typeface="+mn-ea"/>
                <a:sym typeface="+mn-lt"/>
              </a:rPr>
              <a:t>。 </a:t>
            </a:r>
            <a:r>
              <a:rPr lang="en-US" altLang="zh-CN" sz="1200" dirty="0">
                <a:solidFill>
                  <a:schemeClr val="tx1">
                    <a:lumMod val="85000"/>
                    <a:lumOff val="15000"/>
                  </a:schemeClr>
                </a:solidFill>
                <a:cs typeface="+mn-ea"/>
                <a:sym typeface="+mn-lt"/>
              </a:rPr>
              <a:t>...</a:t>
            </a:r>
          </a:p>
        </p:txBody>
      </p:sp>
      <p:sp>
        <p:nvSpPr>
          <p:cNvPr id="67" name="Aitds4-2"/>
          <p:cNvSpPr txBox="1">
            <a:spLocks noChangeArrowheads="1"/>
          </p:cNvSpPr>
          <p:nvPr/>
        </p:nvSpPr>
        <p:spPr bwMode="auto">
          <a:xfrm>
            <a:off x="974978" y="3291928"/>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r>
              <a:rPr lang="en-US" altLang="zh-CN" sz="2400" b="1" dirty="0">
                <a:solidFill>
                  <a:srgbClr val="C00000"/>
                </a:solidFill>
                <a:latin typeface="微软雅黑" panose="020B0503020204020204" pitchFamily="34" charset="-122"/>
                <a:ea typeface="微软雅黑" panose="020B0503020204020204" pitchFamily="34" charset="-122"/>
                <a:cs typeface="+mn-ea"/>
                <a:sym typeface="+mn-lt"/>
              </a:rPr>
              <a:t>1952</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年</a:t>
            </a:r>
            <a:r>
              <a:rPr lang="en-US" altLang="zh-CN" sz="2400" b="1" dirty="0">
                <a:solidFill>
                  <a:srgbClr val="C00000"/>
                </a:solidFill>
                <a:latin typeface="微软雅黑" panose="020B0503020204020204" pitchFamily="34" charset="-122"/>
                <a:ea typeface="微软雅黑" panose="020B0503020204020204" pitchFamily="34" charset="-122"/>
                <a:cs typeface="+mn-ea"/>
                <a:sym typeface="+mn-lt"/>
              </a:rPr>
              <a:t>6</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月至</a:t>
            </a:r>
            <a:r>
              <a:rPr lang="en-US" altLang="zh-CN" sz="2400" b="1" dirty="0">
                <a:solidFill>
                  <a:srgbClr val="C00000"/>
                </a:solidFill>
                <a:latin typeface="微软雅黑" panose="020B0503020204020204" pitchFamily="34" charset="-122"/>
                <a:ea typeface="微软雅黑" panose="020B0503020204020204" pitchFamily="34" charset="-122"/>
                <a:cs typeface="+mn-ea"/>
                <a:sym typeface="+mn-lt"/>
              </a:rPr>
              <a:t>9</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月</a:t>
            </a:r>
            <a:endParaRPr lang="zh-CN" altLang="en-US" sz="2400" b="1"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68" name="Aitds3"/>
          <p:cNvGrpSpPr/>
          <p:nvPr/>
        </p:nvGrpSpPr>
        <p:grpSpPr>
          <a:xfrm>
            <a:off x="479678" y="5377506"/>
            <a:ext cx="501650" cy="330200"/>
            <a:chOff x="2762976" y="2497837"/>
            <a:chExt cx="501650" cy="330200"/>
          </a:xfrm>
        </p:grpSpPr>
        <p:sp>
          <p:nvSpPr>
            <p:cNvPr id="69"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0"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1"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72" name="Aitds4"/>
          <p:cNvGrpSpPr/>
          <p:nvPr/>
        </p:nvGrpSpPr>
        <p:grpSpPr bwMode="auto">
          <a:xfrm>
            <a:off x="987678" y="5827713"/>
            <a:ext cx="8061730" cy="811346"/>
            <a:chOff x="0" y="190605"/>
            <a:chExt cx="8059216" cy="1160018"/>
          </a:xfrm>
        </p:grpSpPr>
        <p:sp>
          <p:nvSpPr>
            <p:cNvPr id="73" name="Aitds4-1"/>
            <p:cNvSpPr>
              <a:spLocks noChangeArrowheads="1"/>
            </p:cNvSpPr>
            <p:nvPr/>
          </p:nvSpPr>
          <p:spPr bwMode="auto">
            <a:xfrm>
              <a:off x="81384" y="190605"/>
              <a:ext cx="7977832" cy="1160018"/>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4"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5" name="Aitds3"/>
          <p:cNvSpPr/>
          <p:nvPr/>
        </p:nvSpPr>
        <p:spPr>
          <a:xfrm>
            <a:off x="1157319" y="5979364"/>
            <a:ext cx="7803375" cy="603885"/>
          </a:xfrm>
          <a:prstGeom prst="rect">
            <a:avLst/>
          </a:prstGeom>
        </p:spPr>
        <p:txBody>
          <a:bodyPr wrap="square">
            <a:spAutoFit/>
          </a:bodyPr>
          <a:lstStyle/>
          <a:p>
            <a:pPr lvl="0" defTabSz="1087120">
              <a:lnSpc>
                <a:spcPts val="2000"/>
              </a:lnSpc>
              <a:spcBef>
                <a:spcPct val="20000"/>
              </a:spcBef>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面对我国人口</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80%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以上是文盲的状况，全国在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50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年代共掀起</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三次扫盲运动的高潮</a:t>
            </a:r>
          </a:p>
        </p:txBody>
      </p:sp>
      <p:sp>
        <p:nvSpPr>
          <p:cNvPr id="76" name="Aitds4-2"/>
          <p:cNvSpPr txBox="1">
            <a:spLocks noChangeArrowheads="1"/>
          </p:cNvSpPr>
          <p:nvPr/>
        </p:nvSpPr>
        <p:spPr bwMode="auto">
          <a:xfrm>
            <a:off x="987677" y="5253484"/>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新中国建立初期</a:t>
            </a:r>
            <a:endParaRPr lang="zh-CN" altLang="en-US" sz="2400" b="1"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7" name="文本框 76"/>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新中国建立以来的教育政策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right)">
                                      <p:cBhvr>
                                        <p:cTn id="13" dur="500"/>
                                        <p:tgtEl>
                                          <p:spTgt spid="2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p:tgtEl>
                                          <p:spTgt spid="31"/>
                                        </p:tgtEl>
                                        <p:attrNameLst>
                                          <p:attrName>ppt_x</p:attrName>
                                        </p:attrNameLst>
                                      </p:cBhvr>
                                      <p:tavLst>
                                        <p:tav tm="0">
                                          <p:val>
                                            <p:strVal val="#ppt_x-#ppt_w*1.125000"/>
                                          </p:val>
                                        </p:tav>
                                        <p:tav tm="100000">
                                          <p:val>
                                            <p:strVal val="#ppt_x"/>
                                          </p:val>
                                        </p:tav>
                                      </p:tavLst>
                                    </p:anim>
                                    <p:animEffect transition="in" filter="wipe(right)">
                                      <p:cBhvr>
                                        <p:cTn id="30" dur="500"/>
                                        <p:tgtEl>
                                          <p:spTgt spid="31"/>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up)">
                                      <p:cBhvr>
                                        <p:cTn id="42" dur="500"/>
                                        <p:tgtEl>
                                          <p:spTgt spid="38"/>
                                        </p:tgtEl>
                                      </p:cBhvr>
                                    </p:animEffect>
                                  </p:childTnLst>
                                </p:cTn>
                              </p:par>
                            </p:childTnLst>
                          </p:cTn>
                        </p:par>
                        <p:par>
                          <p:cTn id="43" fill="hold">
                            <p:stCondLst>
                              <p:cond delay="4500"/>
                            </p:stCondLst>
                            <p:childTnLst>
                              <p:par>
                                <p:cTn id="44" presetID="12" presetClass="entr" presetSubtype="8" fill="hold" nodeType="afterEffect">
                                  <p:stCondLst>
                                    <p:cond delay="0"/>
                                  </p:stCondLst>
                                  <p:childTnLst>
                                    <p:set>
                                      <p:cBhvr>
                                        <p:cTn id="45" dur="1" fill="hold">
                                          <p:stCondLst>
                                            <p:cond delay="0"/>
                                          </p:stCondLst>
                                        </p:cTn>
                                        <p:tgtEl>
                                          <p:spTgt spid="59"/>
                                        </p:tgtEl>
                                        <p:attrNameLst>
                                          <p:attrName>style.visibility</p:attrName>
                                        </p:attrNameLst>
                                      </p:cBhvr>
                                      <p:to>
                                        <p:strVal val="visible"/>
                                      </p:to>
                                    </p:set>
                                    <p:anim calcmode="lin" valueType="num">
                                      <p:cBhvr additive="base">
                                        <p:cTn id="46" dur="500"/>
                                        <p:tgtEl>
                                          <p:spTgt spid="59"/>
                                        </p:tgtEl>
                                        <p:attrNameLst>
                                          <p:attrName>ppt_x</p:attrName>
                                        </p:attrNameLst>
                                      </p:cBhvr>
                                      <p:tavLst>
                                        <p:tav tm="0">
                                          <p:val>
                                            <p:strVal val="#ppt_x-#ppt_w*1.125000"/>
                                          </p:val>
                                        </p:tav>
                                        <p:tav tm="100000">
                                          <p:val>
                                            <p:strVal val="#ppt_x"/>
                                          </p:val>
                                        </p:tav>
                                      </p:tavLst>
                                    </p:anim>
                                    <p:animEffect transition="in" filter="wipe(right)">
                                      <p:cBhvr>
                                        <p:cTn id="47" dur="500"/>
                                        <p:tgtEl>
                                          <p:spTgt spid="59"/>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left)">
                                      <p:cBhvr>
                                        <p:cTn id="51" dur="500"/>
                                        <p:tgtEl>
                                          <p:spTgt spid="67"/>
                                        </p:tgtEl>
                                      </p:cBhvr>
                                    </p:animEffect>
                                  </p:childTnLst>
                                </p:cTn>
                              </p:par>
                            </p:childTnLst>
                          </p:cTn>
                        </p:par>
                        <p:par>
                          <p:cTn id="52" fill="hold">
                            <p:stCondLst>
                              <p:cond delay="5500"/>
                            </p:stCondLst>
                            <p:childTnLst>
                              <p:par>
                                <p:cTn id="53" presetID="22" presetClass="entr" presetSubtype="8"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wipe(up)">
                                      <p:cBhvr>
                                        <p:cTn id="59" dur="500"/>
                                        <p:tgtEl>
                                          <p:spTgt spid="66"/>
                                        </p:tgtEl>
                                      </p:cBhvr>
                                    </p:animEffect>
                                  </p:childTnLst>
                                </p:cTn>
                              </p:par>
                            </p:childTnLst>
                          </p:cTn>
                        </p:par>
                        <p:par>
                          <p:cTn id="60" fill="hold">
                            <p:stCondLst>
                              <p:cond delay="6500"/>
                            </p:stCondLst>
                            <p:childTnLst>
                              <p:par>
                                <p:cTn id="61" presetID="12" presetClass="entr" presetSubtype="8" fill="hold" nodeType="afterEffect">
                                  <p:stCondLst>
                                    <p:cond delay="0"/>
                                  </p:stCondLst>
                                  <p:childTnLst>
                                    <p:set>
                                      <p:cBhvr>
                                        <p:cTn id="62" dur="1" fill="hold">
                                          <p:stCondLst>
                                            <p:cond delay="0"/>
                                          </p:stCondLst>
                                        </p:cTn>
                                        <p:tgtEl>
                                          <p:spTgt spid="68"/>
                                        </p:tgtEl>
                                        <p:attrNameLst>
                                          <p:attrName>style.visibility</p:attrName>
                                        </p:attrNameLst>
                                      </p:cBhvr>
                                      <p:to>
                                        <p:strVal val="visible"/>
                                      </p:to>
                                    </p:set>
                                    <p:anim calcmode="lin" valueType="num">
                                      <p:cBhvr additive="base">
                                        <p:cTn id="63" dur="500"/>
                                        <p:tgtEl>
                                          <p:spTgt spid="68"/>
                                        </p:tgtEl>
                                        <p:attrNameLst>
                                          <p:attrName>ppt_x</p:attrName>
                                        </p:attrNameLst>
                                      </p:cBhvr>
                                      <p:tavLst>
                                        <p:tav tm="0">
                                          <p:val>
                                            <p:strVal val="#ppt_x-#ppt_w*1.125000"/>
                                          </p:val>
                                        </p:tav>
                                        <p:tav tm="100000">
                                          <p:val>
                                            <p:strVal val="#ppt_x"/>
                                          </p:val>
                                        </p:tav>
                                      </p:tavLst>
                                    </p:anim>
                                    <p:animEffect transition="in" filter="wipe(right)">
                                      <p:cBhvr>
                                        <p:cTn id="64" dur="500"/>
                                        <p:tgtEl>
                                          <p:spTgt spid="68"/>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wipe(left)">
                                      <p:cBhvr>
                                        <p:cTn id="68" dur="500"/>
                                        <p:tgtEl>
                                          <p:spTgt spid="76"/>
                                        </p:tgtEl>
                                      </p:cBhvr>
                                    </p:animEffec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childTnLst>
                          </p:cTn>
                        </p:par>
                        <p:par>
                          <p:cTn id="73" fill="hold">
                            <p:stCondLst>
                              <p:cond delay="8000"/>
                            </p:stCondLst>
                            <p:childTnLst>
                              <p:par>
                                <p:cTn id="74" presetID="22" presetClass="entr" presetSubtype="1"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wipe(up)">
                                      <p:cBhvr>
                                        <p:cTn id="7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8" grpId="0"/>
      <p:bldP spid="39" grpId="0"/>
      <p:bldP spid="66" grpId="0"/>
      <p:bldP spid="67" grpId="0"/>
      <p:bldP spid="75" grpId="0"/>
      <p:bldP spid="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3664" r="3856" b="8626"/>
          <a:stretch>
            <a:fillRect/>
          </a:stretch>
        </p:blipFill>
        <p:spPr>
          <a:xfrm>
            <a:off x="0" y="4499429"/>
            <a:ext cx="12195004" cy="2358571"/>
          </a:xfrm>
          <a:prstGeom prst="rect">
            <a:avLst/>
          </a:prstGeom>
        </p:spPr>
      </p:pic>
      <p:grpSp>
        <p:nvGrpSpPr>
          <p:cNvPr id="17" name="组合 16"/>
          <p:cNvGrpSpPr/>
          <p:nvPr/>
        </p:nvGrpSpPr>
        <p:grpSpPr>
          <a:xfrm>
            <a:off x="4254830" y="1904999"/>
            <a:ext cx="3682340" cy="838800"/>
            <a:chOff x="3830928" y="2429384"/>
            <a:chExt cx="4065795" cy="891331"/>
          </a:xfrm>
        </p:grpSpPr>
        <p:grpSp>
          <p:nvGrpSpPr>
            <p:cNvPr id="18" name="组合 17"/>
            <p:cNvGrpSpPr/>
            <p:nvPr/>
          </p:nvGrpSpPr>
          <p:grpSpPr>
            <a:xfrm>
              <a:off x="3830928" y="2429384"/>
              <a:ext cx="1973016" cy="891331"/>
              <a:chOff x="1703471" y="5602900"/>
              <a:chExt cx="1890145" cy="789188"/>
            </a:xfrm>
          </p:grpSpPr>
          <p:grpSp>
            <p:nvGrpSpPr>
              <p:cNvPr id="31" name="组合 30"/>
              <p:cNvGrpSpPr/>
              <p:nvPr/>
            </p:nvGrpSpPr>
            <p:grpSpPr>
              <a:xfrm>
                <a:off x="1703471" y="5602900"/>
                <a:ext cx="887705" cy="789188"/>
                <a:chOff x="9417944" y="647972"/>
                <a:chExt cx="900000" cy="900000"/>
              </a:xfrm>
            </p:grpSpPr>
            <p:sp>
              <p:nvSpPr>
                <p:cNvPr id="36" name="矩形 35"/>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7" name="直接连接符 36"/>
                <p:cNvCxnSpPr>
                  <a:stCxn id="36" idx="0"/>
                  <a:endCxn id="36"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6" idx="1"/>
                  <a:endCxn id="36"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705910" y="5602900"/>
                <a:ext cx="887706" cy="789188"/>
                <a:chOff x="9417944" y="647972"/>
                <a:chExt cx="900001" cy="900000"/>
              </a:xfrm>
            </p:grpSpPr>
            <p:sp>
              <p:nvSpPr>
                <p:cNvPr id="33" name="矩形 32"/>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4" name="直接连接符 33"/>
                <p:cNvCxnSpPr>
                  <a:stCxn id="33" idx="0"/>
                  <a:endCxn id="33"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1"/>
                  <a:endCxn id="33"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9" name="组合 18"/>
            <p:cNvGrpSpPr/>
            <p:nvPr/>
          </p:nvGrpSpPr>
          <p:grpSpPr>
            <a:xfrm>
              <a:off x="5923708" y="2429384"/>
              <a:ext cx="1973015" cy="891331"/>
              <a:chOff x="1703471" y="5602900"/>
              <a:chExt cx="1890144" cy="789188"/>
            </a:xfrm>
          </p:grpSpPr>
          <p:grpSp>
            <p:nvGrpSpPr>
              <p:cNvPr id="20" name="组合 19"/>
              <p:cNvGrpSpPr/>
              <p:nvPr/>
            </p:nvGrpSpPr>
            <p:grpSpPr>
              <a:xfrm>
                <a:off x="1703471" y="5602900"/>
                <a:ext cx="887705" cy="789188"/>
                <a:chOff x="9417944" y="647972"/>
                <a:chExt cx="900000" cy="900000"/>
              </a:xfrm>
            </p:grpSpPr>
            <p:sp>
              <p:nvSpPr>
                <p:cNvPr id="28" name="矩形 27"/>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9" name="直接连接符 28"/>
                <p:cNvCxnSpPr>
                  <a:stCxn id="28" idx="0"/>
                  <a:endCxn id="28"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8" idx="1"/>
                  <a:endCxn id="28" idx="3"/>
                </p:cNvCxnSpPr>
                <p:nvPr/>
              </p:nvCxnSpPr>
              <p:spPr>
                <a:xfrm>
                  <a:off x="9417944" y="1097972"/>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2705909" y="5602900"/>
                <a:ext cx="887706" cy="789188"/>
                <a:chOff x="9417944" y="647972"/>
                <a:chExt cx="900001" cy="900000"/>
              </a:xfrm>
            </p:grpSpPr>
            <p:sp>
              <p:nvSpPr>
                <p:cNvPr id="22" name="矩形 21"/>
                <p:cNvSpPr/>
                <p:nvPr/>
              </p:nvSpPr>
              <p:spPr>
                <a:xfrm>
                  <a:off x="9417944" y="647972"/>
                  <a:ext cx="900000" cy="900000"/>
                </a:xfrm>
                <a:prstGeom prst="rect">
                  <a:avLst/>
                </a:prstGeom>
                <a:noFill/>
                <a:ln w="28575">
                  <a:solidFill>
                    <a:srgbClr val="9C0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9C0D13"/>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3" name="直接连接符 22"/>
                <p:cNvCxnSpPr>
                  <a:stCxn id="22" idx="0"/>
                  <a:endCxn id="22" idx="2"/>
                </p:cNvCxnSpPr>
                <p:nvPr/>
              </p:nvCxnSpPr>
              <p:spPr>
                <a:xfrm>
                  <a:off x="9867944" y="647972"/>
                  <a:ext cx="0" cy="90000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2" idx="1"/>
                  <a:endCxn id="22" idx="3"/>
                </p:cNvCxnSpPr>
                <p:nvPr/>
              </p:nvCxnSpPr>
              <p:spPr>
                <a:xfrm>
                  <a:off x="9417945" y="1097973"/>
                  <a:ext cx="900000" cy="0"/>
                </a:xfrm>
                <a:prstGeom prst="line">
                  <a:avLst/>
                </a:prstGeom>
                <a:ln w="3175">
                  <a:solidFill>
                    <a:srgbClr val="9C0D13"/>
                  </a:solidFill>
                  <a:prstDash val="dashDot"/>
                </a:ln>
              </p:spPr>
              <p:style>
                <a:lnRef idx="1">
                  <a:schemeClr val="accent1"/>
                </a:lnRef>
                <a:fillRef idx="0">
                  <a:schemeClr val="accent1"/>
                </a:fillRef>
                <a:effectRef idx="0">
                  <a:schemeClr val="accent1"/>
                </a:effectRef>
                <a:fontRef idx="minor">
                  <a:schemeClr val="tx1"/>
                </a:fontRef>
              </p:style>
            </p:cxnSp>
          </p:grpSp>
        </p:grpSp>
      </p:grpSp>
      <p:sp>
        <p:nvSpPr>
          <p:cNvPr id="39" name="文本框 38"/>
          <p:cNvSpPr txBox="1"/>
          <p:nvPr/>
        </p:nvSpPr>
        <p:spPr bwMode="auto">
          <a:xfrm>
            <a:off x="4305300" y="1905000"/>
            <a:ext cx="3676650" cy="830997"/>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pPr algn="dist" eaLnBrk="1" fontAlgn="auto" hangingPunct="1">
              <a:spcBef>
                <a:spcPts val="0"/>
              </a:spcBef>
              <a:spcAft>
                <a:spcPts val="0"/>
              </a:spcAft>
              <a:defRPr/>
            </a:pPr>
            <a:r>
              <a:rPr lang="zh-CN" altLang="en-US" sz="48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第二部分</a:t>
            </a:r>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7765" y="499029"/>
            <a:ext cx="2207342" cy="1560993"/>
          </a:xfrm>
          <a:prstGeom prst="rect">
            <a:avLst/>
          </a:prstGeom>
        </p:spPr>
      </p:pic>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rcRect l="36639" t="3180" b="80236"/>
          <a:stretch>
            <a:fillRect/>
          </a:stretch>
        </p:blipFill>
        <p:spPr>
          <a:xfrm flipH="1">
            <a:off x="0" y="-1083"/>
            <a:ext cx="4333083" cy="1552794"/>
          </a:xfrm>
          <a:custGeom>
            <a:avLst/>
            <a:gdLst>
              <a:gd name="connsiteX0" fmla="*/ 0 w 5174157"/>
              <a:gd name="connsiteY0" fmla="*/ 0 h 1854200"/>
              <a:gd name="connsiteX1" fmla="*/ 5174157 w 5174157"/>
              <a:gd name="connsiteY1" fmla="*/ 0 h 1854200"/>
              <a:gd name="connsiteX2" fmla="*/ 5174157 w 5174157"/>
              <a:gd name="connsiteY2" fmla="*/ 1854200 h 1854200"/>
              <a:gd name="connsiteX3" fmla="*/ 0 w 5174157"/>
              <a:gd name="connsiteY3" fmla="*/ 1854200 h 1854200"/>
            </a:gdLst>
            <a:ahLst/>
            <a:cxnLst>
              <a:cxn ang="0">
                <a:pos x="connsiteX0" y="connsiteY0"/>
              </a:cxn>
              <a:cxn ang="0">
                <a:pos x="connsiteX1" y="connsiteY1"/>
              </a:cxn>
              <a:cxn ang="0">
                <a:pos x="connsiteX2" y="connsiteY2"/>
              </a:cxn>
              <a:cxn ang="0">
                <a:pos x="connsiteX3" y="connsiteY3"/>
              </a:cxn>
            </a:cxnLst>
            <a:rect l="l" t="t" r="r" b="b"/>
            <a:pathLst>
              <a:path w="5174157" h="1854200">
                <a:moveTo>
                  <a:pt x="0" y="0"/>
                </a:moveTo>
                <a:lnTo>
                  <a:pt x="5174157" y="0"/>
                </a:lnTo>
                <a:lnTo>
                  <a:pt x="5174157" y="1854200"/>
                </a:lnTo>
                <a:lnTo>
                  <a:pt x="0" y="1854200"/>
                </a:lnTo>
                <a:close/>
              </a:path>
            </a:pathLst>
          </a:custGeom>
        </p:spPr>
      </p:pic>
      <p:sp>
        <p:nvSpPr>
          <p:cNvPr id="45" name="文本框 44"/>
          <p:cNvSpPr txBox="1"/>
          <p:nvPr/>
        </p:nvSpPr>
        <p:spPr bwMode="auto">
          <a:xfrm>
            <a:off x="-461833" y="2858553"/>
            <a:ext cx="13115666" cy="1323439"/>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pPr algn="ctr"/>
            <a:r>
              <a:rPr lang="zh-CN" altLang="en-US" sz="8000" b="0" dirty="0">
                <a:solidFill>
                  <a:srgbClr val="C00000"/>
                </a:solidFill>
                <a:latin typeface="隶书" panose="02010509060101010101" pitchFamily="49" charset="-122"/>
                <a:ea typeface="隶书" panose="02010509060101010101" pitchFamily="49" charset="-122"/>
              </a:rPr>
              <a:t>改革开放至今教育的发展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barn(outVertical)">
                                      <p:cBhvr>
                                        <p:cTn id="11" dur="500"/>
                                        <p:tgtEl>
                                          <p:spTgt spid="39"/>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p:tgtEl>
                                          <p:spTgt spid="45"/>
                                        </p:tgtEl>
                                        <p:attrNameLst>
                                          <p:attrName>ppt_y</p:attrName>
                                        </p:attrNameLst>
                                      </p:cBhvr>
                                      <p:tavLst>
                                        <p:tav tm="0">
                                          <p:val>
                                            <p:strVal val="#ppt_y+#ppt_h*1.125000"/>
                                          </p:val>
                                        </p:tav>
                                        <p:tav tm="100000">
                                          <p:val>
                                            <p:strVal val="#ppt_y"/>
                                          </p:val>
                                        </p:tav>
                                      </p:tavLst>
                                    </p:anim>
                                    <p:animEffect transition="in" filter="wipe(up)">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2407"/>
            <a:ext cx="12192000" cy="812694"/>
            <a:chOff x="0" y="-2407"/>
            <a:chExt cx="12192000" cy="812694"/>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8" y="80774"/>
              <a:ext cx="10453352" cy="646331"/>
            </a:xfrm>
            <a:prstGeom prst="rect">
              <a:avLst/>
            </a:prstGeom>
            <a:noFill/>
          </p:spPr>
          <p:txBody>
            <a:bodyPr wrap="square" rtlCol="0">
              <a:spAutoFit/>
            </a:bodyPr>
            <a:lstStyle/>
            <a:p>
              <a:r>
                <a:rPr lang="zh-CN" altLang="en-US" sz="3600" dirty="0">
                  <a:solidFill>
                    <a:schemeClr val="bg1"/>
                  </a:solidFill>
                  <a:latin typeface="华文楷体" panose="02010600040101010101" pitchFamily="2" charset="-122"/>
                  <a:ea typeface="华文楷体" panose="02010600040101010101" pitchFamily="2" charset="-122"/>
                </a:rPr>
                <a:t>改革开放后采取的教育政策</a:t>
              </a:r>
            </a:p>
          </p:txBody>
        </p:sp>
      </p:grpSp>
      <p:sp>
        <p:nvSpPr>
          <p:cNvPr id="7" name="文本框 6"/>
          <p:cNvSpPr txBox="1"/>
          <p:nvPr/>
        </p:nvSpPr>
        <p:spPr>
          <a:xfrm>
            <a:off x="206061" y="2695904"/>
            <a:ext cx="2695615" cy="1938020"/>
          </a:xfrm>
          <a:prstGeom prst="rect">
            <a:avLst/>
          </a:prstGeom>
          <a:noFill/>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改革开放初期，国家积极推进</a:t>
            </a:r>
            <a:r>
              <a:rPr lang="zh-CN" altLang="en-US" sz="2400" b="1" dirty="0">
                <a:latin typeface="微软雅黑" panose="020B0503020204020204" pitchFamily="34" charset="-122"/>
                <a:ea typeface="微软雅黑" panose="020B0503020204020204" pitchFamily="34" charset="-122"/>
              </a:rPr>
              <a:t>九年制义务教育的普及</a:t>
            </a:r>
            <a:r>
              <a:rPr lang="zh-CN" altLang="en-US" sz="2400" dirty="0">
                <a:latin typeface="微软雅黑" panose="020B0503020204020204" pitchFamily="34" charset="-122"/>
                <a:ea typeface="微软雅黑" panose="020B0503020204020204" pitchFamily="34" charset="-122"/>
              </a:rPr>
              <a:t>，制定相关制度并开展行之有效的实践</a:t>
            </a:r>
          </a:p>
        </p:txBody>
      </p:sp>
      <p:sp>
        <p:nvSpPr>
          <p:cNvPr id="8" name="文本框 7"/>
          <p:cNvSpPr txBox="1"/>
          <p:nvPr/>
        </p:nvSpPr>
        <p:spPr>
          <a:xfrm>
            <a:off x="3142615" y="2696210"/>
            <a:ext cx="2762885" cy="2308324"/>
          </a:xfrm>
          <a:prstGeom prst="rect">
            <a:avLst/>
          </a:prstGeom>
          <a:noFill/>
        </p:spPr>
        <p:txBody>
          <a:bodyPr wrap="square">
            <a:spAutoFit/>
          </a:bodyPr>
          <a:lstStyle/>
          <a:p>
            <a:pPr algn="l"/>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年代后期，我国提出</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进行素质教育，提高国民教育质量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，素质教育：培养德智体美劳全面发展的人才</a:t>
            </a:r>
          </a:p>
        </p:txBody>
      </p:sp>
      <p:sp>
        <p:nvSpPr>
          <p:cNvPr id="9" name="文本框 8"/>
          <p:cNvSpPr txBox="1"/>
          <p:nvPr/>
        </p:nvSpPr>
        <p:spPr>
          <a:xfrm>
            <a:off x="6169660" y="2696210"/>
            <a:ext cx="2687320" cy="1568450"/>
          </a:xfrm>
          <a:prstGeom prst="rect">
            <a:avLst/>
          </a:prstGeom>
          <a:noFill/>
        </p:spPr>
        <p:txBody>
          <a:bodyPr wrap="square">
            <a:spAutoFit/>
          </a:bodyPr>
          <a:lstStyle/>
          <a:p>
            <a:pPr algn="l"/>
            <a:r>
              <a:rPr lang="zh-CN" altLang="en-US" sz="2400" dirty="0">
                <a:latin typeface="微软雅黑" panose="020B0503020204020204" pitchFamily="34" charset="-122"/>
                <a:ea typeface="微软雅黑" panose="020B0503020204020204" pitchFamily="34" charset="-122"/>
              </a:rPr>
              <a:t>除推行义务教育外，国家从政策，法律，社会学校等各个角度</a:t>
            </a:r>
            <a:r>
              <a:rPr lang="zh-CN" altLang="en-US" sz="2400" b="1" dirty="0">
                <a:latin typeface="微软雅黑" panose="020B0503020204020204" pitchFamily="34" charset="-122"/>
                <a:ea typeface="微软雅黑" panose="020B0503020204020204" pitchFamily="34" charset="-122"/>
              </a:rPr>
              <a:t>促进教育的公平</a:t>
            </a:r>
          </a:p>
        </p:txBody>
      </p:sp>
      <p:sp>
        <p:nvSpPr>
          <p:cNvPr id="10" name="文本框 9"/>
          <p:cNvSpPr txBox="1"/>
          <p:nvPr/>
        </p:nvSpPr>
        <p:spPr>
          <a:xfrm>
            <a:off x="9121140" y="2696210"/>
            <a:ext cx="2862580" cy="3046095"/>
          </a:xfrm>
          <a:prstGeom prst="rect">
            <a:avLst/>
          </a:prstGeom>
          <a:noFill/>
        </p:spPr>
        <p:txBody>
          <a:bodyPr wrap="square">
            <a:spAutoFit/>
          </a:bodyPr>
          <a:lstStyle/>
          <a:p>
            <a:pPr algn="l"/>
            <a:r>
              <a:rPr lang="zh-CN" altLang="en-US" sz="2400" b="1" dirty="0">
                <a:latin typeface="微软雅黑" panose="020B0503020204020204" pitchFamily="34" charset="-122"/>
                <a:ea typeface="微软雅黑" panose="020B0503020204020204" pitchFamily="34" charset="-122"/>
              </a:rPr>
              <a:t>优先发展教育、科教兴国、人才强国、创新驱动发展战略</a:t>
            </a:r>
            <a:r>
              <a:rPr lang="zh-CN" altLang="en-US" sz="2400" dirty="0">
                <a:latin typeface="微软雅黑" panose="020B0503020204020204" pitchFamily="34" charset="-122"/>
                <a:ea typeface="微软雅黑" panose="020B0503020204020204" pitchFamily="34" charset="-122"/>
              </a:rPr>
              <a:t>，提出</a:t>
            </a:r>
            <a:r>
              <a:rPr lang="zh-CN" altLang="en-US" sz="2400" b="1" dirty="0">
                <a:latin typeface="微软雅黑" panose="020B0503020204020204" pitchFamily="34" charset="-122"/>
                <a:ea typeface="微软雅黑" panose="020B0503020204020204" pitchFamily="34" charset="-122"/>
              </a:rPr>
              <a:t>以人民为中心发展教育</a:t>
            </a:r>
            <a:r>
              <a:rPr lang="zh-CN" altLang="en-US" sz="2400" dirty="0">
                <a:latin typeface="微软雅黑" panose="020B0503020204020204" pitchFamily="34" charset="-122"/>
                <a:ea typeface="微软雅黑" panose="020B0503020204020204" pitchFamily="34" charset="-122"/>
              </a:rPr>
              <a:t>的要求，为教育改革开放提供了战略指引和动力保障</a:t>
            </a:r>
          </a:p>
        </p:txBody>
      </p:sp>
      <p:sp>
        <p:nvSpPr>
          <p:cNvPr id="11" name="文本框 10"/>
          <p:cNvSpPr txBox="1"/>
          <p:nvPr/>
        </p:nvSpPr>
        <p:spPr>
          <a:xfrm>
            <a:off x="5807989" y="1000303"/>
            <a:ext cx="6074410" cy="707886"/>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敬教劝学，建国之大本；兴贤育才，为政之先务”</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algn="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朱舜水集</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劝兴</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3" name="Aitds4-1"/>
          <p:cNvSpPr>
            <a:spLocks noChangeArrowheads="1"/>
          </p:cNvSpPr>
          <p:nvPr/>
        </p:nvSpPr>
        <p:spPr bwMode="auto">
          <a:xfrm>
            <a:off x="118596" y="2512943"/>
            <a:ext cx="2834105" cy="3954675"/>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Aitds4-1"/>
          <p:cNvSpPr>
            <a:spLocks noChangeArrowheads="1"/>
          </p:cNvSpPr>
          <p:nvPr/>
        </p:nvSpPr>
        <p:spPr bwMode="auto">
          <a:xfrm>
            <a:off x="3107298" y="2512943"/>
            <a:ext cx="2834105" cy="3954675"/>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Aitds4-1"/>
          <p:cNvSpPr>
            <a:spLocks noChangeArrowheads="1"/>
          </p:cNvSpPr>
          <p:nvPr/>
        </p:nvSpPr>
        <p:spPr bwMode="auto">
          <a:xfrm>
            <a:off x="6096000" y="2512943"/>
            <a:ext cx="2834105" cy="3954675"/>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0" name="Aitds4-1"/>
          <p:cNvSpPr>
            <a:spLocks noChangeArrowheads="1"/>
          </p:cNvSpPr>
          <p:nvPr/>
        </p:nvSpPr>
        <p:spPr bwMode="auto">
          <a:xfrm>
            <a:off x="9084702" y="2512942"/>
            <a:ext cx="2834105" cy="3954675"/>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 name="矩形: 圆角 2"/>
          <p:cNvSpPr/>
          <p:nvPr/>
        </p:nvSpPr>
        <p:spPr>
          <a:xfrm>
            <a:off x="118596" y="1901508"/>
            <a:ext cx="2834105" cy="5282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3107298" y="1901507"/>
            <a:ext cx="2834105" cy="5282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6095999" y="1901506"/>
            <a:ext cx="2834105" cy="5282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9084700" y="1901506"/>
            <a:ext cx="2834105" cy="5282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18595" y="1898205"/>
            <a:ext cx="2834105" cy="523220"/>
          </a:xfrm>
          <a:prstGeom prst="rect">
            <a:avLst/>
          </a:prstGeom>
          <a:noFill/>
        </p:spPr>
        <p:txBody>
          <a:bodyPr wrap="square" rtlCol="0">
            <a:spAutoFit/>
          </a:bodyPr>
          <a:lstStyle/>
          <a:p>
            <a:pPr algn="ctr"/>
            <a:r>
              <a:rPr kumimoji="0" lang="zh-CN" altLang="en-US" sz="2800" i="0" u="none" strike="noStrike" kern="1200" cap="none" spc="0" normalizeH="0" baseline="0" noProof="0" dirty="0">
                <a:ln>
                  <a:noFill/>
                </a:ln>
                <a:solidFill>
                  <a:schemeClr val="bg1"/>
                </a:solidFill>
                <a:effectLst/>
                <a:uLnTx/>
                <a:uFillTx/>
                <a:latin typeface="华文琥珀" panose="02010800040101010101" pitchFamily="2" charset="-122"/>
                <a:ea typeface="华文琥珀" panose="02010800040101010101" pitchFamily="2" charset="-122"/>
                <a:cs typeface="+mn-ea"/>
                <a:sym typeface="+mn-lt"/>
              </a:rPr>
              <a:t>义务教育</a:t>
            </a:r>
          </a:p>
        </p:txBody>
      </p:sp>
      <p:sp>
        <p:nvSpPr>
          <p:cNvPr id="26" name="文本框 25"/>
          <p:cNvSpPr txBox="1"/>
          <p:nvPr/>
        </p:nvSpPr>
        <p:spPr>
          <a:xfrm>
            <a:off x="3107296" y="1895265"/>
            <a:ext cx="2834107" cy="523220"/>
          </a:xfrm>
          <a:prstGeom prst="rect">
            <a:avLst/>
          </a:prstGeom>
          <a:noFill/>
        </p:spPr>
        <p:txBody>
          <a:bodyPr wrap="square" rtlCol="0">
            <a:spAutoFit/>
          </a:bodyPr>
          <a:lstStyle/>
          <a:p>
            <a:pPr algn="ctr"/>
            <a:r>
              <a:rPr lang="zh-CN" altLang="en-US" sz="2800" dirty="0">
                <a:solidFill>
                  <a:schemeClr val="bg1"/>
                </a:solidFill>
                <a:latin typeface="华文琥珀" panose="02010800040101010101" pitchFamily="2" charset="-122"/>
                <a:ea typeface="华文琥珀" panose="02010800040101010101" pitchFamily="2" charset="-122"/>
                <a:cs typeface="+mn-ea"/>
                <a:sym typeface="+mn-lt"/>
              </a:rPr>
              <a:t>素质</a:t>
            </a:r>
            <a:r>
              <a:rPr kumimoji="0" lang="zh-CN" altLang="en-US" sz="2800" i="0" u="none" strike="noStrike" kern="1200" cap="none" spc="0" normalizeH="0" baseline="0" noProof="0" dirty="0">
                <a:ln>
                  <a:noFill/>
                </a:ln>
                <a:solidFill>
                  <a:schemeClr val="bg1"/>
                </a:solidFill>
                <a:effectLst/>
                <a:uLnTx/>
                <a:uFillTx/>
                <a:latin typeface="华文琥珀" panose="02010800040101010101" pitchFamily="2" charset="-122"/>
                <a:ea typeface="华文琥珀" panose="02010800040101010101" pitchFamily="2" charset="-122"/>
                <a:cs typeface="+mn-ea"/>
                <a:sym typeface="+mn-lt"/>
              </a:rPr>
              <a:t>教育</a:t>
            </a:r>
          </a:p>
        </p:txBody>
      </p:sp>
      <p:sp>
        <p:nvSpPr>
          <p:cNvPr id="27" name="文本框 26"/>
          <p:cNvSpPr txBox="1"/>
          <p:nvPr/>
        </p:nvSpPr>
        <p:spPr>
          <a:xfrm>
            <a:off x="6095997" y="1895265"/>
            <a:ext cx="28341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2800" dirty="0">
                <a:solidFill>
                  <a:schemeClr val="bg1"/>
                </a:solidFill>
                <a:latin typeface="华文琥珀" panose="02010800040101010101" pitchFamily="2" charset="-122"/>
                <a:ea typeface="华文琥珀" panose="02010800040101010101" pitchFamily="2" charset="-122"/>
                <a:cs typeface="+mn-ea"/>
                <a:sym typeface="+mn-lt"/>
              </a:rPr>
              <a:t>教育公平</a:t>
            </a:r>
          </a:p>
        </p:txBody>
      </p:sp>
      <p:sp>
        <p:nvSpPr>
          <p:cNvPr id="28" name="文本框 27"/>
          <p:cNvSpPr txBox="1"/>
          <p:nvPr/>
        </p:nvSpPr>
        <p:spPr>
          <a:xfrm>
            <a:off x="9084698" y="1906539"/>
            <a:ext cx="28341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2800" dirty="0">
                <a:solidFill>
                  <a:schemeClr val="bg1"/>
                </a:solidFill>
                <a:latin typeface="华文琥珀" panose="02010800040101010101" pitchFamily="2" charset="-122"/>
                <a:ea typeface="华文琥珀" panose="02010800040101010101" pitchFamily="2" charset="-122"/>
                <a:cs typeface="+mn-ea"/>
                <a:sym typeface="+mn-lt"/>
              </a:rPr>
              <a:t>发展战略</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2"/>
              <a:stretch>
                <a:fillRect/>
              </a:stretch>
            </p:blipFill>
            <p:spPr>
              <a:xfrm>
                <a:off x="0" y="-2407"/>
                <a:ext cx="7894749" cy="812694"/>
              </a:xfrm>
              <a:prstGeom prst="rect">
                <a:avLst/>
              </a:prstGeom>
            </p:spPr>
          </p:pic>
          <p:pic>
            <p:nvPicPr>
              <p:cNvPr id="18" name="图片 17"/>
              <p:cNvPicPr>
                <a:picLocks noChangeAspect="1"/>
              </p:cNvPicPr>
              <p:nvPr/>
            </p:nvPicPr>
            <p:blipFill>
              <a:blip r:embed="rId3"/>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改革开放初期的教育政策领导人</a:t>
              </a:r>
            </a:p>
          </p:txBody>
        </p:sp>
      </p:grpSp>
      <p:sp>
        <p:nvSpPr>
          <p:cNvPr id="22" name="矩形: 圆角 21"/>
          <p:cNvSpPr/>
          <p:nvPr/>
        </p:nvSpPr>
        <p:spPr>
          <a:xfrm>
            <a:off x="4975017" y="1044865"/>
            <a:ext cx="5625565" cy="5282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975017" y="1891400"/>
            <a:ext cx="5626199" cy="5016001"/>
            <a:chOff x="6443999" y="1507406"/>
            <a:chExt cx="5202336" cy="3968030"/>
          </a:xfrm>
        </p:grpSpPr>
        <p:sp>
          <p:nvSpPr>
            <p:cNvPr id="8" name="Aitds4-1"/>
            <p:cNvSpPr>
              <a:spLocks noChangeArrowheads="1"/>
            </p:cNvSpPr>
            <p:nvPr/>
          </p:nvSpPr>
          <p:spPr bwMode="auto">
            <a:xfrm>
              <a:off x="6443999" y="1507406"/>
              <a:ext cx="5156648" cy="3716834"/>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 name="文本框 1"/>
            <p:cNvSpPr txBox="1"/>
            <p:nvPr/>
          </p:nvSpPr>
          <p:spPr>
            <a:xfrm>
              <a:off x="6489687" y="1507513"/>
              <a:ext cx="5156648" cy="396792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邓小平同志恢复工作以后，自告奋勇向中央提出要抓教育工作。他指出，“</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一定要在党内形成‘尊重知识，尊重人才’的气氛</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”，提出“</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教育事业必须同国民经济发展要求相适应</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”的要求。中国教育逐步走出了一条</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中国特色社会主义教育发展道路</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高考恢复后邓小平同志陆续做出了“</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知识分子是工人阶级一部分</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科学技术是第一生产力</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”的重要论断：在全国范围内开展了“实践是检验真理的唯一标准”大讨论和教育本质问题大讨论，逐步形成了</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教育是生产力的新认识，为教育领域改革开放奠定了思想认识基础</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1983年9月，邓小平同志为北京景山学校题词“</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教育要面向现代化，面向世界，面向未来</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”，确立了教育改革开放的战略方针。</a:t>
              </a:r>
            </a:p>
            <a:p>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1733" y="1044865"/>
            <a:ext cx="3213017" cy="371281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261733" y="5112535"/>
            <a:ext cx="3248566" cy="1477328"/>
          </a:xfrm>
          <a:prstGeom prst="rect">
            <a:avLst/>
          </a:prstGeom>
          <a:noFill/>
        </p:spPr>
        <p:txBody>
          <a:bodyPr wrap="square" rtlCol="0">
            <a:spAutoFit/>
          </a:bodyPr>
          <a:lstStyle/>
          <a:p>
            <a:r>
              <a:rPr lang="en-US" altLang="zh-CN" b="1" i="0" dirty="0">
                <a:solidFill>
                  <a:srgbClr val="000000"/>
                </a:solidFill>
                <a:effectLst/>
                <a:latin typeface="微软雅黑" panose="020B0503020204020204" pitchFamily="34" charset="-122"/>
                <a:ea typeface="微软雅黑" panose="020B0503020204020204" pitchFamily="34" charset="-122"/>
              </a:rPr>
              <a:t>[1984</a:t>
            </a:r>
            <a:r>
              <a:rPr lang="zh-CN" altLang="en-US" b="1" i="0" dirty="0">
                <a:solidFill>
                  <a:srgbClr val="000000"/>
                </a:solidFill>
                <a:effectLst/>
                <a:latin typeface="微软雅黑" panose="020B0503020204020204" pitchFamily="34" charset="-122"/>
                <a:ea typeface="微软雅黑" panose="020B0503020204020204" pitchFamily="34" charset="-122"/>
              </a:rPr>
              <a:t>年</a:t>
            </a:r>
            <a:r>
              <a:rPr lang="en-US" altLang="zh-CN" b="1" i="0" dirty="0">
                <a:solidFill>
                  <a:srgbClr val="000000"/>
                </a:solidFill>
                <a:effectLst/>
                <a:latin typeface="微软雅黑" panose="020B0503020204020204" pitchFamily="34" charset="-122"/>
                <a:ea typeface="微软雅黑" panose="020B0503020204020204" pitchFamily="34" charset="-122"/>
              </a:rPr>
              <a:t>2</a:t>
            </a:r>
            <a:r>
              <a:rPr lang="zh-CN" altLang="en-US" b="1" i="0" dirty="0">
                <a:solidFill>
                  <a:srgbClr val="000000"/>
                </a:solidFill>
                <a:effectLst/>
                <a:latin typeface="微软雅黑" panose="020B0503020204020204" pitchFamily="34" charset="-122"/>
                <a:ea typeface="微软雅黑" panose="020B0503020204020204" pitchFamily="34" charset="-122"/>
              </a:rPr>
              <a:t>月，邓小平同志在上海观看小学生操作电子计算机。</a:t>
            </a:r>
            <a:endParaRPr lang="en-US" altLang="zh-CN" b="1" i="0" dirty="0">
              <a:solidFill>
                <a:srgbClr val="000000"/>
              </a:solidFill>
              <a:effectLst/>
              <a:latin typeface="微软雅黑" panose="020B0503020204020204" pitchFamily="34" charset="-122"/>
              <a:ea typeface="微软雅黑" panose="020B0503020204020204" pitchFamily="34" charset="-122"/>
            </a:endParaRPr>
          </a:p>
          <a:p>
            <a:r>
              <a:rPr lang="zh-CN" altLang="en-US" b="1" i="0" dirty="0">
                <a:solidFill>
                  <a:srgbClr val="000000"/>
                </a:solidFill>
                <a:effectLst/>
                <a:latin typeface="微软雅黑" panose="020B0503020204020204" pitchFamily="34" charset="-122"/>
                <a:ea typeface="微软雅黑" panose="020B0503020204020204" pitchFamily="34" charset="-122"/>
              </a:rPr>
              <a:t>他说：“计算机的普及要从娃娃做起。”</a:t>
            </a:r>
            <a:r>
              <a:rPr lang="en-US" altLang="zh-CN" b="1" i="0" dirty="0">
                <a:solidFill>
                  <a:srgbClr val="000000"/>
                </a:solidFill>
                <a:effectLst/>
                <a:latin typeface="微软雅黑" panose="020B0503020204020204" pitchFamily="34" charset="-122"/>
                <a:ea typeface="微软雅黑" panose="020B0503020204020204" pitchFamily="34" charset="-122"/>
              </a:rPr>
              <a:t>]</a:t>
            </a:r>
            <a:endParaRPr lang="zh-CN" altLang="en-US" b="1" dirty="0"/>
          </a:p>
        </p:txBody>
      </p:sp>
      <p:sp>
        <p:nvSpPr>
          <p:cNvPr id="17" name="文本框 16"/>
          <p:cNvSpPr txBox="1"/>
          <p:nvPr/>
        </p:nvSpPr>
        <p:spPr>
          <a:xfrm>
            <a:off x="4968885" y="1029141"/>
            <a:ext cx="5582920" cy="523220"/>
          </a:xfrm>
          <a:prstGeom prst="rect">
            <a:avLst/>
          </a:prstGeom>
          <a:noFill/>
        </p:spPr>
        <p:txBody>
          <a:bodyPr wrap="square" rtlCol="0">
            <a:spAutoFit/>
          </a:bodyPr>
          <a:lstStyle/>
          <a:p>
            <a:r>
              <a:rPr lang="zh-CN" altLang="en-US" sz="2800" dirty="0">
                <a:solidFill>
                  <a:schemeClr val="bg1"/>
                </a:solidFill>
                <a:latin typeface="华文琥珀" panose="02010800040101010101" pitchFamily="2" charset="-122"/>
                <a:ea typeface="华文琥珀" panose="02010800040101010101" pitchFamily="2" charset="-122"/>
                <a:cs typeface="+mn-ea"/>
              </a:rPr>
              <a:t>邓小平（1904</a:t>
            </a:r>
            <a:r>
              <a:rPr lang="en-US" altLang="zh-CN" sz="2800" dirty="0">
                <a:solidFill>
                  <a:schemeClr val="bg1"/>
                </a:solidFill>
                <a:latin typeface="华文琥珀" panose="02010800040101010101" pitchFamily="2" charset="-122"/>
                <a:ea typeface="华文琥珀" panose="02010800040101010101" pitchFamily="2" charset="-122"/>
                <a:cs typeface="+mn-ea"/>
              </a:rPr>
              <a:t>.</a:t>
            </a:r>
            <a:r>
              <a:rPr lang="zh-CN" altLang="en-US" sz="2800" dirty="0">
                <a:solidFill>
                  <a:schemeClr val="bg1"/>
                </a:solidFill>
                <a:latin typeface="华文琥珀" panose="02010800040101010101" pitchFamily="2" charset="-122"/>
                <a:ea typeface="华文琥珀" panose="02010800040101010101" pitchFamily="2" charset="-122"/>
                <a:cs typeface="+mn-ea"/>
              </a:rPr>
              <a:t>8</a:t>
            </a:r>
            <a:r>
              <a:rPr lang="en-US" altLang="zh-CN" sz="2800" dirty="0">
                <a:solidFill>
                  <a:schemeClr val="bg1"/>
                </a:solidFill>
                <a:latin typeface="华文琥珀" panose="02010800040101010101" pitchFamily="2" charset="-122"/>
                <a:ea typeface="华文琥珀" panose="02010800040101010101" pitchFamily="2" charset="-122"/>
                <a:cs typeface="+mn-ea"/>
              </a:rPr>
              <a:t>.</a:t>
            </a:r>
            <a:r>
              <a:rPr lang="zh-CN" altLang="en-US" sz="2800" dirty="0">
                <a:solidFill>
                  <a:schemeClr val="bg1"/>
                </a:solidFill>
                <a:latin typeface="华文琥珀" panose="02010800040101010101" pitchFamily="2" charset="-122"/>
                <a:ea typeface="华文琥珀" panose="02010800040101010101" pitchFamily="2" charset="-122"/>
                <a:cs typeface="+mn-ea"/>
              </a:rPr>
              <a:t>22-1997</a:t>
            </a:r>
            <a:r>
              <a:rPr lang="en-US" altLang="zh-CN" sz="2800" dirty="0">
                <a:solidFill>
                  <a:schemeClr val="bg1"/>
                </a:solidFill>
                <a:latin typeface="华文琥珀" panose="02010800040101010101" pitchFamily="2" charset="-122"/>
                <a:ea typeface="华文琥珀" panose="02010800040101010101" pitchFamily="2" charset="-122"/>
                <a:cs typeface="+mn-ea"/>
              </a:rPr>
              <a:t>.</a:t>
            </a:r>
            <a:r>
              <a:rPr lang="zh-CN" altLang="en-US" sz="2800" dirty="0">
                <a:solidFill>
                  <a:schemeClr val="bg1"/>
                </a:solidFill>
                <a:latin typeface="华文琥珀" panose="02010800040101010101" pitchFamily="2" charset="-122"/>
                <a:ea typeface="华文琥珀" panose="02010800040101010101" pitchFamily="2" charset="-122"/>
                <a:cs typeface="+mn-ea"/>
              </a:rPr>
              <a:t>2</a:t>
            </a:r>
            <a:r>
              <a:rPr lang="en-US" altLang="zh-CN" sz="2800" dirty="0">
                <a:solidFill>
                  <a:schemeClr val="bg1"/>
                </a:solidFill>
                <a:latin typeface="华文琥珀" panose="02010800040101010101" pitchFamily="2" charset="-122"/>
                <a:ea typeface="华文琥珀" panose="02010800040101010101" pitchFamily="2" charset="-122"/>
                <a:cs typeface="+mn-ea"/>
              </a:rPr>
              <a:t>.</a:t>
            </a:r>
            <a:r>
              <a:rPr lang="zh-CN" altLang="en-US" sz="2800" dirty="0">
                <a:solidFill>
                  <a:schemeClr val="bg1"/>
                </a:solidFill>
                <a:latin typeface="华文琥珀" panose="02010800040101010101" pitchFamily="2" charset="-122"/>
                <a:ea typeface="华文琥珀" panose="02010800040101010101" pitchFamily="2" charset="-122"/>
                <a:cs typeface="+mn-ea"/>
              </a:rPr>
              <a:t>19日）</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89946"/>
            <a:ext cx="12192001" cy="900233"/>
            <a:chOff x="0" y="-89946"/>
            <a:chExt cx="12192001" cy="900233"/>
          </a:xfrm>
        </p:grpSpPr>
        <p:grpSp>
          <p:nvGrpSpPr>
            <p:cNvPr id="19" name="组合 18"/>
            <p:cNvGrpSpPr/>
            <p:nvPr/>
          </p:nvGrpSpPr>
          <p:grpSpPr>
            <a:xfrm>
              <a:off x="0" y="-2407"/>
              <a:ext cx="12192000" cy="812694"/>
              <a:chOff x="0" y="-2407"/>
              <a:chExt cx="12192000" cy="812694"/>
            </a:xfrm>
          </p:grpSpPr>
          <p:pic>
            <p:nvPicPr>
              <p:cNvPr id="16" name="图片 15"/>
              <p:cNvPicPr>
                <a:picLocks noChangeAspect="1"/>
              </p:cNvPicPr>
              <p:nvPr/>
            </p:nvPicPr>
            <p:blipFill>
              <a:blip r:embed="rId3"/>
              <a:stretch>
                <a:fillRect/>
              </a:stretch>
            </p:blipFill>
            <p:spPr>
              <a:xfrm>
                <a:off x="0" y="-2407"/>
                <a:ext cx="7894749" cy="812694"/>
              </a:xfrm>
              <a:prstGeom prst="rect">
                <a:avLst/>
              </a:prstGeom>
            </p:spPr>
          </p:pic>
          <p:pic>
            <p:nvPicPr>
              <p:cNvPr id="18" name="图片 17"/>
              <p:cNvPicPr>
                <a:picLocks noChangeAspect="1"/>
              </p:cNvPicPr>
              <p:nvPr/>
            </p:nvPicPr>
            <p:blipFill>
              <a:blip r:embed="rId4"/>
              <a:stretch>
                <a:fillRect/>
              </a:stretch>
            </p:blipFill>
            <p:spPr>
              <a:xfrm>
                <a:off x="7308500" y="59975"/>
                <a:ext cx="4883500" cy="750312"/>
              </a:xfrm>
              <a:prstGeom prst="rect">
                <a:avLst/>
              </a:prstGeom>
            </p:spPr>
          </p:pic>
        </p:grpSp>
        <p:sp>
          <p:nvSpPr>
            <p:cNvPr id="23" name="文本框 22"/>
            <p:cNvSpPr txBox="1"/>
            <p:nvPr/>
          </p:nvSpPr>
          <p:spPr>
            <a:xfrm>
              <a:off x="1738649" y="-89946"/>
              <a:ext cx="10453352" cy="844205"/>
            </a:xfrm>
            <a:prstGeom prst="rect">
              <a:avLst/>
            </a:prstGeom>
            <a:noFill/>
          </p:spPr>
          <p:txBody>
            <a:bodyPr wrap="square" rtlCol="0">
              <a:spAutoFit/>
            </a:bodyPr>
            <a:lstStyle/>
            <a:p>
              <a:pPr>
                <a:lnSpc>
                  <a:spcPct val="150000"/>
                </a:lnSpc>
              </a:pPr>
              <a:r>
                <a:rPr lang="zh-CN" altLang="en-US" sz="3600" dirty="0">
                  <a:solidFill>
                    <a:schemeClr val="bg1"/>
                  </a:solidFill>
                  <a:latin typeface="华文楷体" panose="02010600040101010101" pitchFamily="2" charset="-122"/>
                  <a:ea typeface="华文楷体" panose="02010600040101010101" pitchFamily="2" charset="-122"/>
                </a:rPr>
                <a:t>对内改革：恢复高考，教育改革</a:t>
              </a:r>
            </a:p>
          </p:txBody>
        </p:sp>
      </p:grpSp>
      <p:grpSp>
        <p:nvGrpSpPr>
          <p:cNvPr id="7" name="Aitds3"/>
          <p:cNvGrpSpPr/>
          <p:nvPr/>
        </p:nvGrpSpPr>
        <p:grpSpPr>
          <a:xfrm>
            <a:off x="473328" y="1165230"/>
            <a:ext cx="501650" cy="330200"/>
            <a:chOff x="2762976" y="2497837"/>
            <a:chExt cx="501650" cy="330200"/>
          </a:xfrm>
        </p:grpSpPr>
        <p:sp>
          <p:nvSpPr>
            <p:cNvPr id="8"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1" name="Aitds4"/>
          <p:cNvGrpSpPr/>
          <p:nvPr/>
        </p:nvGrpSpPr>
        <p:grpSpPr bwMode="auto">
          <a:xfrm>
            <a:off x="981328" y="1615437"/>
            <a:ext cx="8061730" cy="732005"/>
            <a:chOff x="0" y="190605"/>
            <a:chExt cx="8059216" cy="1153920"/>
          </a:xfrm>
        </p:grpSpPr>
        <p:sp>
          <p:nvSpPr>
            <p:cNvPr id="12" name="Aitds4-1"/>
            <p:cNvSpPr>
              <a:spLocks noChangeArrowheads="1"/>
            </p:cNvSpPr>
            <p:nvPr/>
          </p:nvSpPr>
          <p:spPr bwMode="auto">
            <a:xfrm>
              <a:off x="81384" y="190605"/>
              <a:ext cx="7977832" cy="1153920"/>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4" name="Aitds3"/>
          <p:cNvSpPr/>
          <p:nvPr/>
        </p:nvSpPr>
        <p:spPr>
          <a:xfrm>
            <a:off x="1157320" y="1648001"/>
            <a:ext cx="7803375" cy="645160"/>
          </a:xfrm>
          <a:prstGeom prst="rect">
            <a:avLst/>
          </a:prstGeom>
        </p:spPr>
        <p:txBody>
          <a:bodyPr wrap="square">
            <a:spAutoFit/>
          </a:bodyPr>
          <a:lstStyle/>
          <a:p>
            <a:pPr lvl="0" defTabSz="1087120">
              <a:spcBef>
                <a:spcPct val="20000"/>
              </a:spcBef>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1952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年，教育部通知，除经过批准的个别高校外一律参加统一招生</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我国</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lt"/>
              </a:rPr>
              <a:t>第一次全国统一高考，标志着高考制度的建立</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，并以此选拔人才。</a:t>
            </a:r>
          </a:p>
        </p:txBody>
      </p:sp>
      <p:sp>
        <p:nvSpPr>
          <p:cNvPr id="15" name="Aitds4-2"/>
          <p:cNvSpPr txBox="1">
            <a:spLocks noChangeArrowheads="1"/>
          </p:cNvSpPr>
          <p:nvPr/>
        </p:nvSpPr>
        <p:spPr bwMode="auto">
          <a:xfrm>
            <a:off x="981328" y="1041208"/>
            <a:ext cx="5178000"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endParaRPr lang="zh-CN" altLang="en-US" sz="2400" b="1"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7" name="Aitds3"/>
          <p:cNvGrpSpPr/>
          <p:nvPr/>
        </p:nvGrpSpPr>
        <p:grpSpPr>
          <a:xfrm>
            <a:off x="473328" y="2624640"/>
            <a:ext cx="501650" cy="330200"/>
            <a:chOff x="2762976" y="2497837"/>
            <a:chExt cx="501650" cy="330200"/>
          </a:xfrm>
        </p:grpSpPr>
        <p:sp>
          <p:nvSpPr>
            <p:cNvPr id="20"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1"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25" name="Aitds4"/>
          <p:cNvGrpSpPr/>
          <p:nvPr/>
        </p:nvGrpSpPr>
        <p:grpSpPr bwMode="auto">
          <a:xfrm>
            <a:off x="981328" y="3063456"/>
            <a:ext cx="8061730" cy="761570"/>
            <a:chOff x="0" y="190605"/>
            <a:chExt cx="8059216" cy="1160018"/>
          </a:xfrm>
        </p:grpSpPr>
        <p:sp>
          <p:nvSpPr>
            <p:cNvPr id="26" name="Aitds4-1"/>
            <p:cNvSpPr>
              <a:spLocks noChangeArrowheads="1"/>
            </p:cNvSpPr>
            <p:nvPr/>
          </p:nvSpPr>
          <p:spPr bwMode="auto">
            <a:xfrm>
              <a:off x="81384" y="190605"/>
              <a:ext cx="7977832" cy="1160018"/>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7"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8" name="Aitds3"/>
          <p:cNvSpPr/>
          <p:nvPr/>
        </p:nvSpPr>
        <p:spPr>
          <a:xfrm>
            <a:off x="1150970" y="2903588"/>
            <a:ext cx="7803375" cy="348813"/>
          </a:xfrm>
          <a:prstGeom prst="rect">
            <a:avLst/>
          </a:prstGeom>
        </p:spPr>
        <p:txBody>
          <a:bodyPr wrap="square">
            <a:spAutoFit/>
          </a:bodyPr>
          <a:lstStyle/>
          <a:p>
            <a:pPr lvl="0" defTabSz="1087120">
              <a:lnSpc>
                <a:spcPts val="2000"/>
              </a:lnSpc>
              <a:spcBef>
                <a:spcPct val="20000"/>
              </a:spcBef>
              <a:defRPr/>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9" name="Aitds4-2"/>
          <p:cNvSpPr txBox="1">
            <a:spLocks noChangeArrowheads="1"/>
          </p:cNvSpPr>
          <p:nvPr/>
        </p:nvSpPr>
        <p:spPr bwMode="auto">
          <a:xfrm>
            <a:off x="981328" y="2177708"/>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endParaRPr lang="zh-CN" altLang="en-US" sz="2400" b="1"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30" name="Aitds8"/>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a:xfrm>
            <a:off x="9280520" y="1970468"/>
            <a:ext cx="3847604" cy="5176684"/>
          </a:xfrm>
          <a:prstGeom prst="rect">
            <a:avLst/>
          </a:prstGeom>
        </p:spPr>
      </p:pic>
      <p:grpSp>
        <p:nvGrpSpPr>
          <p:cNvPr id="31" name="Aitds3"/>
          <p:cNvGrpSpPr/>
          <p:nvPr/>
        </p:nvGrpSpPr>
        <p:grpSpPr>
          <a:xfrm>
            <a:off x="473328" y="3953037"/>
            <a:ext cx="501650" cy="330200"/>
            <a:chOff x="2762976" y="2497837"/>
            <a:chExt cx="501650" cy="330200"/>
          </a:xfrm>
        </p:grpSpPr>
        <p:sp>
          <p:nvSpPr>
            <p:cNvPr id="32"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3"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4"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35" name="Aitds4"/>
          <p:cNvGrpSpPr/>
          <p:nvPr/>
        </p:nvGrpSpPr>
        <p:grpSpPr bwMode="auto">
          <a:xfrm>
            <a:off x="981328" y="4403244"/>
            <a:ext cx="8061730" cy="562271"/>
            <a:chOff x="0" y="190605"/>
            <a:chExt cx="8059216" cy="1160018"/>
          </a:xfrm>
        </p:grpSpPr>
        <p:sp>
          <p:nvSpPr>
            <p:cNvPr id="36" name="Aitds4-1"/>
            <p:cNvSpPr>
              <a:spLocks noChangeArrowheads="1"/>
            </p:cNvSpPr>
            <p:nvPr/>
          </p:nvSpPr>
          <p:spPr bwMode="auto">
            <a:xfrm>
              <a:off x="81384" y="190605"/>
              <a:ext cx="7977832" cy="1160018"/>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7"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38" name="Aitds3"/>
          <p:cNvSpPr/>
          <p:nvPr/>
        </p:nvSpPr>
        <p:spPr>
          <a:xfrm>
            <a:off x="1150968" y="4427748"/>
            <a:ext cx="7809727" cy="640715"/>
          </a:xfrm>
          <a:prstGeom prst="rect">
            <a:avLst/>
          </a:prstGeom>
        </p:spPr>
        <p:txBody>
          <a:bodyPr wrap="square">
            <a:spAutoFit/>
          </a:bodyPr>
          <a:lstStyle/>
          <a:p>
            <a:pPr defTabSz="1087120">
              <a:lnSpc>
                <a:spcPts val="2000"/>
              </a:lnSpc>
              <a:spcBef>
                <a:spcPct val="20000"/>
              </a:spcBef>
              <a:defRPr/>
            </a:pPr>
            <a:r>
              <a:rPr lang="zh-CN" altLang="en-US" b="1" dirty="0">
                <a:latin typeface="微软雅黑" panose="020B0503020204020204" pitchFamily="34" charset="-122"/>
                <a:ea typeface="微软雅黑" panose="020B0503020204020204" pitchFamily="34" charset="-122"/>
                <a:sym typeface="+mn-lt"/>
              </a:rPr>
              <a:t>恢复高考：公平公正选拔人才，分数面前人人平等成为高考制度的核心。</a:t>
            </a:r>
            <a:endParaRPr lang="zh-CN" altLang="en-US" b="1" dirty="0">
              <a:ea typeface="阿里巴巴普惠体 2.0 55 Regular" panose="00020600040101010101" pitchFamily="18" charset="-122"/>
              <a:sym typeface="+mn-lt"/>
            </a:endParaRPr>
          </a:p>
          <a:p>
            <a:pPr lvl="0" defTabSz="1087120">
              <a:lnSpc>
                <a:spcPts val="2000"/>
              </a:lnSpc>
              <a:spcBef>
                <a:spcPct val="20000"/>
              </a:spcBef>
              <a:defRPr/>
            </a:pPr>
            <a:endParaRPr lang="en-US" altLang="zh-CN" sz="1200" dirty="0">
              <a:solidFill>
                <a:schemeClr val="tx1">
                  <a:lumMod val="85000"/>
                  <a:lumOff val="15000"/>
                </a:schemeClr>
              </a:solidFill>
              <a:cs typeface="+mn-ea"/>
              <a:sym typeface="+mn-lt"/>
            </a:endParaRPr>
          </a:p>
        </p:txBody>
      </p:sp>
      <p:sp>
        <p:nvSpPr>
          <p:cNvPr id="39" name="Aitds4-2"/>
          <p:cNvSpPr txBox="1">
            <a:spLocks noChangeArrowheads="1"/>
          </p:cNvSpPr>
          <p:nvPr/>
        </p:nvSpPr>
        <p:spPr bwMode="auto">
          <a:xfrm>
            <a:off x="974978" y="3291928"/>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defRPr/>
            </a:pPr>
            <a:endParaRPr lang="zh-CN" altLang="en-US" sz="2400" b="1"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40" name="Aitds3"/>
          <p:cNvGrpSpPr/>
          <p:nvPr/>
        </p:nvGrpSpPr>
        <p:grpSpPr>
          <a:xfrm>
            <a:off x="473328" y="5213014"/>
            <a:ext cx="501650" cy="330200"/>
            <a:chOff x="2762976" y="2497837"/>
            <a:chExt cx="501650" cy="330200"/>
          </a:xfrm>
        </p:grpSpPr>
        <p:sp>
          <p:nvSpPr>
            <p:cNvPr id="41" name="Aitds3-1"/>
            <p:cNvSpPr/>
            <p:nvPr/>
          </p:nvSpPr>
          <p:spPr>
            <a:xfrm>
              <a:off x="2762976" y="2497837"/>
              <a:ext cx="165100" cy="330200"/>
            </a:xfrm>
            <a:prstGeom prst="chevron">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2" name="Aitds3-2"/>
            <p:cNvSpPr/>
            <p:nvPr/>
          </p:nvSpPr>
          <p:spPr>
            <a:xfrm>
              <a:off x="2928076" y="2497837"/>
              <a:ext cx="165100" cy="330200"/>
            </a:xfrm>
            <a:prstGeom prst="chevron">
              <a:avLst/>
            </a:prstGeom>
            <a:solidFill>
              <a:srgbClr val="6A3C7C">
                <a:lumMod val="50000"/>
              </a:srgbClr>
            </a:solidFill>
            <a:ln w="25400" cap="flat" cmpd="sng" algn="ctr">
              <a:solidFill>
                <a:srgbClr val="6A3C7C">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3" name="Aitds3-3"/>
            <p:cNvSpPr/>
            <p:nvPr/>
          </p:nvSpPr>
          <p:spPr>
            <a:xfrm>
              <a:off x="3099526" y="2497837"/>
              <a:ext cx="165100" cy="330200"/>
            </a:xfrm>
            <a:prstGeom prst="chevron">
              <a:avLst/>
            </a:prstGeom>
            <a:solidFill>
              <a:srgbClr val="000000">
                <a:lumMod val="85000"/>
                <a:lumOff val="15000"/>
              </a:srgbClr>
            </a:solidFill>
            <a:ln w="25400" cap="flat" cmpd="sng" algn="ctr">
              <a:solidFill>
                <a:srgbClr val="E7E6E6">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44" name="Aitds4"/>
          <p:cNvGrpSpPr/>
          <p:nvPr/>
        </p:nvGrpSpPr>
        <p:grpSpPr bwMode="auto">
          <a:xfrm>
            <a:off x="981328" y="5663221"/>
            <a:ext cx="8061730" cy="811346"/>
            <a:chOff x="0" y="190605"/>
            <a:chExt cx="8059216" cy="1160018"/>
          </a:xfrm>
        </p:grpSpPr>
        <p:sp>
          <p:nvSpPr>
            <p:cNvPr id="45" name="Aitds4-1"/>
            <p:cNvSpPr>
              <a:spLocks noChangeArrowheads="1"/>
            </p:cNvSpPr>
            <p:nvPr/>
          </p:nvSpPr>
          <p:spPr bwMode="auto">
            <a:xfrm>
              <a:off x="81384" y="190605"/>
              <a:ext cx="7977832" cy="1160018"/>
            </a:xfrm>
            <a:prstGeom prst="roundRect">
              <a:avLst>
                <a:gd name="adj" fmla="val 8176"/>
              </a:avLst>
            </a:prstGeom>
            <a:noFill/>
            <a:ln w="19050">
              <a:solidFill>
                <a:srgbClr val="F17475">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zh-CN" altLang="en-US" sz="15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6"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47" name="Aitds3"/>
          <p:cNvSpPr/>
          <p:nvPr/>
        </p:nvSpPr>
        <p:spPr>
          <a:xfrm>
            <a:off x="1157320" y="5667818"/>
            <a:ext cx="7803375" cy="701731"/>
          </a:xfrm>
          <a:prstGeom prst="rect">
            <a:avLst/>
          </a:prstGeom>
        </p:spPr>
        <p:txBody>
          <a:bodyPr wrap="square">
            <a:spAutoFit/>
          </a:bodyPr>
          <a:lstStyle/>
          <a:p>
            <a:pPr defTabSz="1087120">
              <a:spcBef>
                <a:spcPct val="20000"/>
              </a:spcBef>
              <a:defRPr/>
            </a:pPr>
            <a:r>
              <a:rPr lang="zh-CN" altLang="en-US" b="1" dirty="0">
                <a:latin typeface="微软雅黑" panose="020B0503020204020204" pitchFamily="34" charset="-122"/>
                <a:ea typeface="微软雅黑" panose="020B0503020204020204" pitchFamily="34" charset="-122"/>
                <a:sym typeface="+mn-lt"/>
              </a:rPr>
              <a:t>扩大招生规模，高等教育由精英教育转为大众教育；</a:t>
            </a:r>
            <a:endParaRPr lang="en-US" altLang="zh-CN" b="1" dirty="0">
              <a:latin typeface="微软雅黑" panose="020B0503020204020204" pitchFamily="34" charset="-122"/>
              <a:ea typeface="微软雅黑" panose="020B0503020204020204" pitchFamily="34" charset="-122"/>
              <a:sym typeface="+mn-lt"/>
            </a:endParaRPr>
          </a:p>
          <a:p>
            <a:pPr defTabSz="1087120">
              <a:spcBef>
                <a:spcPct val="20000"/>
              </a:spcBef>
              <a:defRPr/>
            </a:pPr>
            <a:r>
              <a:rPr lang="zh-CN" altLang="en-US" b="1" dirty="0">
                <a:latin typeface="微软雅黑" panose="020B0503020204020204" pitchFamily="34" charset="-122"/>
                <a:ea typeface="微软雅黑" panose="020B0503020204020204" pitchFamily="34" charset="-122"/>
                <a:sym typeface="+mn-lt"/>
              </a:rPr>
              <a:t>进行自主招生、强基计划、综合评价招生试验。</a:t>
            </a:r>
          </a:p>
        </p:txBody>
      </p:sp>
      <p:sp>
        <p:nvSpPr>
          <p:cNvPr id="48" name="Aitds4-2"/>
          <p:cNvSpPr txBox="1">
            <a:spLocks noChangeArrowheads="1"/>
          </p:cNvSpPr>
          <p:nvPr/>
        </p:nvSpPr>
        <p:spPr bwMode="auto">
          <a:xfrm>
            <a:off x="981327" y="5088992"/>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dirty="0">
                <a:latin typeface="华文琥珀" panose="02010800040101010101" pitchFamily="2" charset="-122"/>
                <a:ea typeface="华文琥珀" panose="02010800040101010101" pitchFamily="2" charset="-122"/>
                <a:sym typeface="+mn-lt"/>
              </a:rPr>
              <a:t>1978</a:t>
            </a:r>
            <a:r>
              <a:rPr lang="zh-CN" altLang="en-US" sz="2400" dirty="0">
                <a:latin typeface="华文琥珀" panose="02010800040101010101" pitchFamily="2" charset="-122"/>
                <a:ea typeface="华文琥珀" panose="02010800040101010101" pitchFamily="2" charset="-122"/>
                <a:sym typeface="+mn-lt"/>
              </a:rPr>
              <a:t>年至今（改革开放）</a:t>
            </a:r>
          </a:p>
        </p:txBody>
      </p:sp>
      <p:sp>
        <p:nvSpPr>
          <p:cNvPr id="49" name="Aitds4-2"/>
          <p:cNvSpPr txBox="1">
            <a:spLocks noChangeArrowheads="1"/>
          </p:cNvSpPr>
          <p:nvPr/>
        </p:nvSpPr>
        <p:spPr bwMode="auto">
          <a:xfrm>
            <a:off x="987678" y="1101206"/>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dirty="0">
                <a:latin typeface="华文琥珀" panose="02010800040101010101" pitchFamily="2" charset="-122"/>
                <a:ea typeface="华文琥珀" panose="02010800040101010101" pitchFamily="2" charset="-122"/>
                <a:cs typeface="+mn-ea"/>
                <a:sym typeface="+mn-lt"/>
              </a:rPr>
              <a:t>1952</a:t>
            </a:r>
            <a:r>
              <a:rPr lang="zh-CN" altLang="en-US" sz="2400" dirty="0">
                <a:latin typeface="华文琥珀" panose="02010800040101010101" pitchFamily="2" charset="-122"/>
                <a:ea typeface="华文琥珀" panose="02010800040101010101" pitchFamily="2" charset="-122"/>
                <a:cs typeface="+mn-ea"/>
                <a:sym typeface="+mn-lt"/>
              </a:rPr>
              <a:t>年</a:t>
            </a:r>
            <a:r>
              <a:rPr lang="en-US" altLang="zh-CN" sz="2400" dirty="0">
                <a:latin typeface="华文琥珀" panose="02010800040101010101" pitchFamily="2" charset="-122"/>
                <a:ea typeface="华文琥珀" panose="02010800040101010101" pitchFamily="2" charset="-122"/>
                <a:cs typeface="+mn-ea"/>
                <a:sym typeface="+mn-lt"/>
              </a:rPr>
              <a:t>-</a:t>
            </a:r>
            <a:r>
              <a:rPr lang="en-US" altLang="zh-CN" sz="2400" dirty="0">
                <a:latin typeface="华文琥珀" panose="02010800040101010101" pitchFamily="2" charset="-122"/>
                <a:ea typeface="华文琥珀" panose="02010800040101010101" pitchFamily="2" charset="-122"/>
                <a:cs typeface="+mn-ea"/>
              </a:rPr>
              <a:t>1966</a:t>
            </a:r>
            <a:r>
              <a:rPr lang="zh-CN" altLang="en-US" sz="2400" dirty="0">
                <a:latin typeface="华文琥珀" panose="02010800040101010101" pitchFamily="2" charset="-122"/>
                <a:ea typeface="华文琥珀" panose="02010800040101010101" pitchFamily="2" charset="-122"/>
                <a:cs typeface="+mn-ea"/>
              </a:rPr>
              <a:t>年（新中国成立初期）</a:t>
            </a:r>
            <a:endParaRPr lang="zh-CN" altLang="en-US" sz="2400" dirty="0">
              <a:latin typeface="华文琥珀" panose="02010800040101010101" pitchFamily="2" charset="-122"/>
              <a:ea typeface="华文琥珀" panose="02010800040101010101" pitchFamily="2" charset="-122"/>
              <a:cs typeface="+mn-ea"/>
              <a:sym typeface="+mn-lt"/>
            </a:endParaRPr>
          </a:p>
        </p:txBody>
      </p:sp>
      <p:sp>
        <p:nvSpPr>
          <p:cNvPr id="50" name="Aitds4-2"/>
          <p:cNvSpPr txBox="1">
            <a:spLocks noChangeArrowheads="1"/>
          </p:cNvSpPr>
          <p:nvPr/>
        </p:nvSpPr>
        <p:spPr bwMode="auto">
          <a:xfrm>
            <a:off x="1072498" y="2538268"/>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dirty="0">
                <a:latin typeface="华文琥珀" panose="02010800040101010101" pitchFamily="2" charset="-122"/>
                <a:ea typeface="华文琥珀" panose="02010800040101010101" pitchFamily="2" charset="-122"/>
                <a:cs typeface="+mn-ea"/>
              </a:rPr>
              <a:t>1966</a:t>
            </a:r>
            <a:r>
              <a:rPr lang="zh-CN" altLang="en-US" sz="2400" dirty="0">
                <a:latin typeface="华文琥珀" panose="02010800040101010101" pitchFamily="2" charset="-122"/>
                <a:ea typeface="华文琥珀" panose="02010800040101010101" pitchFamily="2" charset="-122"/>
                <a:cs typeface="+mn-ea"/>
              </a:rPr>
              <a:t>年</a:t>
            </a:r>
            <a:r>
              <a:rPr lang="en-US" altLang="zh-CN" sz="2400" dirty="0">
                <a:latin typeface="华文琥珀" panose="02010800040101010101" pitchFamily="2" charset="-122"/>
                <a:ea typeface="华文琥珀" panose="02010800040101010101" pitchFamily="2" charset="-122"/>
                <a:cs typeface="+mn-ea"/>
              </a:rPr>
              <a:t>-1976</a:t>
            </a:r>
            <a:r>
              <a:rPr lang="zh-CN" altLang="en-US" sz="2400" dirty="0">
                <a:latin typeface="华文琥珀" panose="02010800040101010101" pitchFamily="2" charset="-122"/>
                <a:ea typeface="华文琥珀" panose="02010800040101010101" pitchFamily="2" charset="-122"/>
                <a:cs typeface="+mn-ea"/>
              </a:rPr>
              <a:t>年（文革期间）</a:t>
            </a:r>
            <a:endParaRPr lang="zh-CN" altLang="en-US" sz="2400" dirty="0">
              <a:latin typeface="华文琥珀" panose="02010800040101010101" pitchFamily="2" charset="-122"/>
              <a:ea typeface="华文琥珀" panose="02010800040101010101" pitchFamily="2" charset="-122"/>
              <a:cs typeface="+mn-ea"/>
              <a:sym typeface="+mn-lt"/>
            </a:endParaRPr>
          </a:p>
        </p:txBody>
      </p:sp>
      <p:sp>
        <p:nvSpPr>
          <p:cNvPr id="51" name="Aitds4-2"/>
          <p:cNvSpPr txBox="1">
            <a:spLocks noChangeArrowheads="1"/>
          </p:cNvSpPr>
          <p:nvPr/>
        </p:nvSpPr>
        <p:spPr bwMode="auto">
          <a:xfrm>
            <a:off x="1078848" y="3875213"/>
            <a:ext cx="6042367" cy="49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dirty="0">
                <a:latin typeface="华文琥珀" panose="02010800040101010101" pitchFamily="2" charset="-122"/>
                <a:ea typeface="华文琥珀" panose="02010800040101010101" pitchFamily="2" charset="-122"/>
                <a:sym typeface="+mn-lt"/>
              </a:rPr>
              <a:t>1977</a:t>
            </a:r>
            <a:r>
              <a:rPr lang="zh-CN" altLang="en-US" sz="2400" dirty="0">
                <a:latin typeface="华文琥珀" panose="02010800040101010101" pitchFamily="2" charset="-122"/>
                <a:ea typeface="华文琥珀" panose="02010800040101010101" pitchFamily="2" charset="-122"/>
                <a:sym typeface="+mn-lt"/>
              </a:rPr>
              <a:t>年（恢复高考）</a:t>
            </a:r>
          </a:p>
        </p:txBody>
      </p:sp>
      <p:sp>
        <p:nvSpPr>
          <p:cNvPr id="52" name="文本框 51"/>
          <p:cNvSpPr txBox="1"/>
          <p:nvPr/>
        </p:nvSpPr>
        <p:spPr>
          <a:xfrm>
            <a:off x="1115883" y="3084895"/>
            <a:ext cx="7844812" cy="645160"/>
          </a:xfrm>
          <a:prstGeom prst="rect">
            <a:avLst/>
          </a:prstGeom>
          <a:noFill/>
        </p:spPr>
        <p:txBody>
          <a:bodyPr wrap="square">
            <a:spAutoFit/>
          </a:bodyPr>
          <a:lstStyle/>
          <a:p>
            <a:pPr lvl="0" defTabSz="1087120">
              <a:spcBef>
                <a:spcPct val="20000"/>
              </a:spcBef>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lt"/>
              </a:rPr>
              <a:t>文革”期间，中华人民共和国成立以后逐步建立起来的全国普通高等学校统一考试招生制度被否定</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象刀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象刀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2190</Words>
  <Application>Microsoft Office PowerPoint</Application>
  <PresentationFormat>宽屏</PresentationFormat>
  <Paragraphs>200</Paragraphs>
  <Slides>26</Slides>
  <Notes>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26</vt:i4>
      </vt:variant>
    </vt:vector>
  </HeadingPairs>
  <TitlesOfParts>
    <vt:vector size="38" baseType="lpstr">
      <vt:lpstr>inpin heiti</vt:lpstr>
      <vt:lpstr>等线</vt:lpstr>
      <vt:lpstr>等线 Light</vt:lpstr>
      <vt:lpstr>华文琥珀</vt:lpstr>
      <vt:lpstr>华文楷体</vt:lpstr>
      <vt:lpstr>微软雅黑</vt:lpstr>
      <vt:lpstr>Arial</vt:lpstr>
      <vt:lpstr>Calibri</vt:lpstr>
      <vt:lpstr>Wingdings</vt:lpstr>
      <vt:lpstr>隶书</vt:lpstr>
      <vt:lpstr>象刀PPT</vt:lpstr>
      <vt:lpstr>象刀PPT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改革开放史</dc:title>
  <dc:creator>象刀PPT</dc:creator>
  <cp:keywords>www.101.com</cp:keywords>
  <dc:description>象刀PPT</dc:description>
  <cp:lastModifiedBy>乐乐 邱</cp:lastModifiedBy>
  <cp:revision>37</cp:revision>
  <dcterms:created xsi:type="dcterms:W3CDTF">2019-06-11T09:29:00Z</dcterms:created>
  <dcterms:modified xsi:type="dcterms:W3CDTF">2022-04-24T14:47:31Z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3FA92A15C8C24B03A1498A76493175FD</vt:lpwstr>
  </property>
  <property fmtid="{D5CDD505-2E9C-101B-9397-08002B2CF9AE}" pid="3" name="KSOProductBuildVer">
    <vt:lpwstr>2052-11.1.0.11636</vt:lpwstr>
  </property>
  <property fmtid="{D5CDD505-2E9C-101B-9397-08002B2CF9AE}" pid="4" name="commondata">
    <vt:lpwstr>eyJoZGlkIjoiNjdkZTM0ZTRmYmE1OTA4ZDJmMGE1NzRhY2JkYWMzYzcifQ==</vt:lpwstr>
  </property>
</Properties>
</file>